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59" r:id="rId4"/>
    <p:sldId id="298" r:id="rId5"/>
    <p:sldId id="299" r:id="rId6"/>
    <p:sldId id="313" r:id="rId7"/>
    <p:sldId id="302" r:id="rId8"/>
    <p:sldId id="319" r:id="rId9"/>
    <p:sldId id="294" r:id="rId10"/>
    <p:sldId id="304" r:id="rId11"/>
    <p:sldId id="295" r:id="rId12"/>
    <p:sldId id="311" r:id="rId13"/>
    <p:sldId id="307" r:id="rId14"/>
    <p:sldId id="260" r:id="rId15"/>
    <p:sldId id="278" r:id="rId16"/>
    <p:sldId id="308" r:id="rId17"/>
    <p:sldId id="309" r:id="rId18"/>
    <p:sldId id="314" r:id="rId19"/>
    <p:sldId id="315" r:id="rId20"/>
    <p:sldId id="317" r:id="rId21"/>
    <p:sldId id="322" r:id="rId22"/>
    <p:sldId id="316" r:id="rId23"/>
    <p:sldId id="320" r:id="rId24"/>
    <p:sldId id="321" r:id="rId25"/>
    <p:sldId id="261" r:id="rId26"/>
    <p:sldId id="270" r:id="rId27"/>
    <p:sldId id="328" r:id="rId28"/>
    <p:sldId id="276" r:id="rId29"/>
    <p:sldId id="303" r:id="rId30"/>
    <p:sldId id="323" r:id="rId31"/>
    <p:sldId id="324" r:id="rId32"/>
    <p:sldId id="326" r:id="rId33"/>
    <p:sldId id="327" r:id="rId34"/>
    <p:sldId id="330" r:id="rId35"/>
    <p:sldId id="331" r:id="rId36"/>
    <p:sldId id="272" r:id="rId37"/>
    <p:sldId id="281"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000"/>
    <a:srgbClr val="EF5452"/>
    <a:srgbClr val="EE535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3" autoAdjust="0"/>
    <p:restoredTop sz="94951" autoAdjust="0"/>
  </p:normalViewPr>
  <p:slideViewPr>
    <p:cSldViewPr snapToGrid="0" showGuides="1">
      <p:cViewPr varScale="1">
        <p:scale>
          <a:sx n="113" d="100"/>
          <a:sy n="113" d="100"/>
        </p:scale>
        <p:origin x="510"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EDC60-90EC-4EE8-BF5C-19FD02F99254}" type="datetimeFigureOut">
              <a:rPr lang="zh-CN" altLang="en-US" smtClean="0"/>
              <a:t>2023/7/14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79C74-7A16-4F34-A2D2-1CD7C8DACB7C}" type="slidenum">
              <a:rPr lang="zh-CN" altLang="en-US" smtClean="0"/>
              <a:t>‹#›</a:t>
            </a:fld>
            <a:endParaRPr lang="zh-CN" altLang="en-US"/>
          </a:p>
        </p:txBody>
      </p:sp>
    </p:spTree>
    <p:extLst>
      <p:ext uri="{BB962C8B-B14F-4D97-AF65-F5344CB8AC3E}">
        <p14:creationId xmlns:p14="http://schemas.microsoft.com/office/powerpoint/2010/main" val="236126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1</a:t>
            </a:fld>
            <a:endParaRPr lang="zh-CN" altLang="en-US"/>
          </a:p>
        </p:txBody>
      </p:sp>
    </p:spTree>
    <p:extLst>
      <p:ext uri="{BB962C8B-B14F-4D97-AF65-F5344CB8AC3E}">
        <p14:creationId xmlns:p14="http://schemas.microsoft.com/office/powerpoint/2010/main" val="412904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10</a:t>
            </a:fld>
            <a:endParaRPr lang="zh-CN" altLang="en-US"/>
          </a:p>
        </p:txBody>
      </p:sp>
    </p:spTree>
    <p:extLst>
      <p:ext uri="{BB962C8B-B14F-4D97-AF65-F5344CB8AC3E}">
        <p14:creationId xmlns:p14="http://schemas.microsoft.com/office/powerpoint/2010/main" val="955232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选取后</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1000</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张图片作为本次训练的数据集。下面是</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label</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转化</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coco</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标准数据集的过程。</a:t>
            </a:r>
          </a:p>
          <a:p>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因为只是选取了</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1000</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张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其中第</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类占数据集总数的极少数，</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所以在</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最终训练结果里第五类效果会很差。</a:t>
            </a:r>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11</a:t>
            </a:fld>
            <a:endParaRPr lang="zh-CN" altLang="en-US"/>
          </a:p>
        </p:txBody>
      </p:sp>
    </p:spTree>
    <p:extLst>
      <p:ext uri="{BB962C8B-B14F-4D97-AF65-F5344CB8AC3E}">
        <p14:creationId xmlns:p14="http://schemas.microsoft.com/office/powerpoint/2010/main" val="334826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12</a:t>
            </a:fld>
            <a:endParaRPr lang="zh-CN" altLang="en-US"/>
          </a:p>
        </p:txBody>
      </p:sp>
    </p:spTree>
    <p:extLst>
      <p:ext uri="{BB962C8B-B14F-4D97-AF65-F5344CB8AC3E}">
        <p14:creationId xmlns:p14="http://schemas.microsoft.com/office/powerpoint/2010/main" val="422352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Test_size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则本次转化过程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为训练集，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为测试集即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张训练图片，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张测试图片。</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获取目录下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image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json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文件，创建标准的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coco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文件格式，生成标准的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coco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数据集。</a:t>
            </a:r>
          </a:p>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13</a:t>
            </a:fld>
            <a:endParaRPr lang="zh-CN" altLang="en-US"/>
          </a:p>
        </p:txBody>
      </p:sp>
    </p:spTree>
    <p:extLst>
      <p:ext uri="{BB962C8B-B14F-4D97-AF65-F5344CB8AC3E}">
        <p14:creationId xmlns:p14="http://schemas.microsoft.com/office/powerpoint/2010/main" val="3264530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14</a:t>
            </a:fld>
            <a:endParaRPr lang="zh-CN" altLang="en-US"/>
          </a:p>
        </p:txBody>
      </p:sp>
    </p:spTree>
    <p:extLst>
      <p:ext uri="{BB962C8B-B14F-4D97-AF65-F5344CB8AC3E}">
        <p14:creationId xmlns:p14="http://schemas.microsoft.com/office/powerpoint/2010/main" val="1044335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15</a:t>
            </a:fld>
            <a:endParaRPr lang="zh-CN" altLang="en-US"/>
          </a:p>
        </p:txBody>
      </p:sp>
    </p:spTree>
    <p:extLst>
      <p:ext uri="{BB962C8B-B14F-4D97-AF65-F5344CB8AC3E}">
        <p14:creationId xmlns:p14="http://schemas.microsoft.com/office/powerpoint/2010/main" val="3864323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16</a:t>
            </a:fld>
            <a:endParaRPr lang="zh-CN" altLang="en-US"/>
          </a:p>
        </p:txBody>
      </p:sp>
    </p:spTree>
    <p:extLst>
      <p:ext uri="{BB962C8B-B14F-4D97-AF65-F5344CB8AC3E}">
        <p14:creationId xmlns:p14="http://schemas.microsoft.com/office/powerpoint/2010/main" val="2038595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a:effectLst/>
                <a:latin typeface="等线" panose="02010600030101010101" pitchFamily="2" charset="-122"/>
                <a:ea typeface="宋体" panose="02010600030101010101" pitchFamily="2" charset="-122"/>
                <a:cs typeface="Times New Roman" panose="02020603050405020304" pitchFamily="18" charset="0"/>
              </a:rPr>
              <a:t>训练之前需要把数据按要求放在指定位置并采取固定命名即可，对于</a:t>
            </a:r>
            <a:r>
              <a:rPr lang="en-US" altLang="zh-CN" sz="1200" kern="100">
                <a:effectLst/>
                <a:latin typeface="等线" panose="02010600030101010101" pitchFamily="2" charset="-122"/>
                <a:ea typeface="宋体" panose="02010600030101010101" pitchFamily="2" charset="-122"/>
                <a:cs typeface="Times New Roman" panose="02020603050405020304" pitchFamily="18" charset="0"/>
              </a:rPr>
              <a:t>coco</a:t>
            </a:r>
            <a:r>
              <a:rPr lang="zh-CN" altLang="zh-CN" sz="1200" kern="100">
                <a:effectLst/>
                <a:latin typeface="等线" panose="02010600030101010101" pitchFamily="2" charset="-122"/>
                <a:ea typeface="宋体" panose="02010600030101010101" pitchFamily="2" charset="-122"/>
                <a:cs typeface="Times New Roman" panose="02020603050405020304" pitchFamily="18" charset="0"/>
              </a:rPr>
              <a:t>类别信息手动处理</a:t>
            </a:r>
            <a:r>
              <a:rPr lang="zh-CN" altLang="en-US" sz="1200" kern="100">
                <a:effectLst/>
                <a:latin typeface="等线" panose="02010600030101010101" pitchFamily="2" charset="-122"/>
                <a:ea typeface="宋体" panose="02010600030101010101" pitchFamily="2" charset="-122"/>
                <a:cs typeface="Times New Roman" panose="02020603050405020304" pitchFamily="18" charset="0"/>
              </a:rPr>
              <a:t>，在数据处理那一节有介绍。</a:t>
            </a:r>
            <a:endParaRPr lang="en-US" altLang="zh-CN" sz="1200" kern="100">
              <a:effectLst/>
              <a:latin typeface="等线" panose="02010600030101010101" pitchFamily="2" charset="-122"/>
              <a:ea typeface="宋体" panose="02010600030101010101" pitchFamily="2" charset="-122"/>
              <a:cs typeface="Times New Roman" panose="02020603050405020304" pitchFamily="18" charset="0"/>
            </a:endParaRPr>
          </a:p>
          <a:p>
            <a:r>
              <a:rPr lang="zh-CN" altLang="en-US" sz="1200" kern="100">
                <a:effectLst/>
                <a:latin typeface="等线" panose="02010600030101010101" pitchFamily="2" charset="-122"/>
                <a:ea typeface="宋体" panose="02010600030101010101" pitchFamily="2" charset="-122"/>
                <a:cs typeface="Times New Roman" panose="02020603050405020304" pitchFamily="18" charset="0"/>
              </a:rPr>
              <a:t>下拉框 配置文件是做的遍历文件夹函数，可以选用不同的模型配置文件进行训练。</a:t>
            </a:r>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17</a:t>
            </a:fld>
            <a:endParaRPr lang="zh-CN" altLang="en-US"/>
          </a:p>
        </p:txBody>
      </p:sp>
    </p:spTree>
    <p:extLst>
      <p:ext uri="{BB962C8B-B14F-4D97-AF65-F5344CB8AC3E}">
        <p14:creationId xmlns:p14="http://schemas.microsoft.com/office/powerpoint/2010/main" val="9479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当我们以该参数进行训练时，记录所选的参数都将封装起来传入模型训练，并显示到屏幕上</a:t>
            </a:r>
            <a:endParaRPr lang="en-US" altLang="zh-CN" dirty="0"/>
          </a:p>
          <a:p>
            <a:r>
              <a:rPr lang="zh-CN" altLang="en-US" dirty="0"/>
              <a:t>不需要回到</a:t>
            </a:r>
            <a:r>
              <a:rPr lang="en-US" altLang="zh-CN" dirty="0"/>
              <a:t>python</a:t>
            </a:r>
            <a:r>
              <a:rPr lang="zh-CN" altLang="en-US" dirty="0"/>
              <a:t>程序里检索，很方便</a:t>
            </a:r>
            <a:r>
              <a:rPr lang="en-US" altLang="zh-CN" dirty="0"/>
              <a:t/>
            </a:r>
            <a:br>
              <a:rPr lang="en-US" altLang="zh-CN" dirty="0"/>
            </a:br>
            <a:r>
              <a:rPr lang="zh-CN" altLang="en-US" dirty="0"/>
              <a:t>这里就不展示所有训练完成后的结果，因为非常漫长</a:t>
            </a:r>
          </a:p>
        </p:txBody>
      </p:sp>
      <p:sp>
        <p:nvSpPr>
          <p:cNvPr id="4" name="灯片编号占位符 3"/>
          <p:cNvSpPr>
            <a:spLocks noGrp="1"/>
          </p:cNvSpPr>
          <p:nvPr>
            <p:ph type="sldNum" sz="quarter" idx="5"/>
          </p:nvPr>
        </p:nvSpPr>
        <p:spPr/>
        <p:txBody>
          <a:bodyPr/>
          <a:lstStyle/>
          <a:p>
            <a:fld id="{4B079C74-7A16-4F34-A2D2-1CD7C8DACB7C}" type="slidenum">
              <a:rPr lang="zh-CN" altLang="en-US" smtClean="0"/>
              <a:t>18</a:t>
            </a:fld>
            <a:endParaRPr lang="zh-CN" altLang="en-US"/>
          </a:p>
        </p:txBody>
      </p:sp>
    </p:spTree>
    <p:extLst>
      <p:ext uri="{BB962C8B-B14F-4D97-AF65-F5344CB8AC3E}">
        <p14:creationId xmlns:p14="http://schemas.microsoft.com/office/powerpoint/2010/main" val="9479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19</a:t>
            </a:fld>
            <a:endParaRPr lang="zh-CN" altLang="en-US"/>
          </a:p>
        </p:txBody>
      </p:sp>
    </p:spTree>
    <p:extLst>
      <p:ext uri="{BB962C8B-B14F-4D97-AF65-F5344CB8AC3E}">
        <p14:creationId xmlns:p14="http://schemas.microsoft.com/office/powerpoint/2010/main" val="3271573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2</a:t>
            </a:fld>
            <a:endParaRPr lang="zh-CN" altLang="en-US"/>
          </a:p>
        </p:txBody>
      </p:sp>
    </p:spTree>
    <p:extLst>
      <p:ext uri="{BB962C8B-B14F-4D97-AF65-F5344CB8AC3E}">
        <p14:creationId xmlns:p14="http://schemas.microsoft.com/office/powerpoint/2010/main" val="3151305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同样的，配置文件和权重文件是靠遍历文件夹实现的，需要放在合适的位置。</a:t>
            </a:r>
          </a:p>
        </p:txBody>
      </p:sp>
      <p:sp>
        <p:nvSpPr>
          <p:cNvPr id="4" name="灯片编号占位符 3"/>
          <p:cNvSpPr>
            <a:spLocks noGrp="1"/>
          </p:cNvSpPr>
          <p:nvPr>
            <p:ph type="sldNum" sz="quarter" idx="5"/>
          </p:nvPr>
        </p:nvSpPr>
        <p:spPr/>
        <p:txBody>
          <a:bodyPr/>
          <a:lstStyle/>
          <a:p>
            <a:fld id="{4B079C74-7A16-4F34-A2D2-1CD7C8DACB7C}" type="slidenum">
              <a:rPr lang="zh-CN" altLang="en-US" smtClean="0"/>
              <a:t>20</a:t>
            </a:fld>
            <a:endParaRPr lang="zh-CN" altLang="en-US"/>
          </a:p>
        </p:txBody>
      </p:sp>
    </p:spTree>
    <p:extLst>
      <p:ext uri="{BB962C8B-B14F-4D97-AF65-F5344CB8AC3E}">
        <p14:creationId xmlns:p14="http://schemas.microsoft.com/office/powerpoint/2010/main" val="3211378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ea typeface="宋体" panose="02010600030101010101" pitchFamily="2" charset="-122"/>
                <a:cs typeface="Times New Roman" panose="02020603050405020304" pitchFamily="18" charset="0"/>
              </a:rPr>
              <a:t>绘制混淆矩阵，我们提前把训练过程中的</a:t>
            </a:r>
            <a:r>
              <a:rPr lang="en-US" altLang="zh-CN" sz="1200" kern="100" dirty="0" err="1">
                <a:effectLst/>
                <a:ea typeface="宋体" panose="02010600030101010101" pitchFamily="2" charset="-122"/>
                <a:cs typeface="Times New Roman" panose="02020603050405020304" pitchFamily="18" charset="0"/>
              </a:rPr>
              <a:t>pkl</a:t>
            </a:r>
            <a:r>
              <a:rPr lang="zh-CN" altLang="zh-CN" sz="1200" kern="100" dirty="0">
                <a:effectLst/>
                <a:ea typeface="宋体" panose="02010600030101010101" pitchFamily="2" charset="-122"/>
                <a:cs typeface="Times New Roman" panose="02020603050405020304" pitchFamily="18" charset="0"/>
              </a:rPr>
              <a:t>文件、配置文件以及权重文件放到相应的</a:t>
            </a:r>
            <a:r>
              <a:rPr lang="en-US" altLang="zh-CN" sz="1200" kern="100" dirty="0" err="1">
                <a:effectLst/>
                <a:ea typeface="宋体" panose="02010600030101010101" pitchFamily="2" charset="-122"/>
                <a:cs typeface="Times New Roman" panose="02020603050405020304" pitchFamily="18" charset="0"/>
              </a:rPr>
              <a:t>work_dir</a:t>
            </a:r>
            <a:r>
              <a:rPr lang="zh-CN" altLang="zh-CN" sz="1200" kern="100" dirty="0">
                <a:effectLst/>
                <a:ea typeface="宋体" panose="02010600030101010101" pitchFamily="2" charset="-122"/>
                <a:cs typeface="Times New Roman" panose="02020603050405020304" pitchFamily="18" charset="0"/>
              </a:rPr>
              <a:t>和</a:t>
            </a:r>
            <a:r>
              <a:rPr lang="en-US" altLang="zh-CN" sz="1200" kern="100" dirty="0" err="1">
                <a:effectLst/>
                <a:ea typeface="宋体" panose="02010600030101010101" pitchFamily="2" charset="-122"/>
                <a:cs typeface="Times New Roman" panose="02020603050405020304" pitchFamily="18" charset="0"/>
              </a:rPr>
              <a:t>config_model</a:t>
            </a:r>
            <a:r>
              <a:rPr lang="en-US" altLang="zh-CN" sz="1200" kern="100" dirty="0">
                <a:effectLst/>
                <a:ea typeface="宋体" panose="02010600030101010101" pitchFamily="2" charset="-122"/>
                <a:cs typeface="Times New Roman" panose="02020603050405020304" pitchFamily="18" charset="0"/>
              </a:rPr>
              <a:t>,</a:t>
            </a:r>
            <a:r>
              <a:rPr lang="zh-CN" altLang="zh-CN" sz="1200" kern="100" dirty="0">
                <a:effectLst/>
                <a:ea typeface="宋体" panose="02010600030101010101" pitchFamily="2" charset="-122"/>
                <a:cs typeface="Times New Roman" panose="02020603050405020304" pitchFamily="18" charset="0"/>
              </a:rPr>
              <a:t>我们只需要把文件放到对应的文件的夹即可在页面中展示出来，方便选择。（文件夹不存在会自动创建）</a:t>
            </a:r>
            <a:endParaRPr lang="en-US" altLang="zh-CN" sz="1200" kern="1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r>
              <a:rPr lang="en-US" altLang="zh-CN" dirty="0" err="1"/>
              <a:t>Pkl</a:t>
            </a:r>
            <a:r>
              <a:rPr lang="zh-CN" altLang="en-US" dirty="0"/>
              <a:t>文件的得出</a:t>
            </a:r>
            <a:endParaRPr lang="en-US" altLang="zh-CN" dirty="0"/>
          </a:p>
          <a:p>
            <a:r>
              <a:rPr lang="en-US" altLang="zh-CN" dirty="0"/>
              <a:t>Val</a:t>
            </a:r>
            <a:r>
              <a:rPr lang="zh-CN" altLang="en-US" dirty="0"/>
              <a:t>跑了一遍</a:t>
            </a:r>
            <a:endParaRPr lang="en-US" altLang="zh-CN" dirty="0"/>
          </a:p>
          <a:p>
            <a:endParaRPr lang="en-US" altLang="zh-CN" dirty="0"/>
          </a:p>
          <a:p>
            <a:r>
              <a:rPr lang="zh-CN" altLang="en-US" dirty="0"/>
              <a:t>数据集太小 第五类也太小所以出现了失真</a:t>
            </a:r>
            <a:endParaRPr lang="en-US" altLang="zh-CN" dirty="0"/>
          </a:p>
          <a:p>
            <a:endParaRPr lang="en-US" altLang="zh-CN" dirty="0"/>
          </a:p>
          <a:p>
            <a:r>
              <a:rPr lang="zh-CN" altLang="en-US" dirty="0"/>
              <a:t/>
            </a:r>
            <a:br>
              <a:rPr lang="zh-CN" altLang="en-US" dirty="0"/>
            </a:br>
            <a:r>
              <a:rPr lang="zh-CN" altLang="en-US" b="0" i="0" dirty="0">
                <a:solidFill>
                  <a:srgbClr val="121212"/>
                </a:solidFill>
                <a:effectLst/>
                <a:latin typeface="宋体" panose="02010600030101010101" pitchFamily="2" charset="-122"/>
              </a:rPr>
              <a:t>然后，我们需要用模型推理验证集中的所有图片，并获取检测结果，具体操作为：</a:t>
            </a:r>
            <a:r>
              <a:rPr lang="zh-CN" altLang="en-US" dirty="0"/>
              <a:t/>
            </a:r>
            <a:br>
              <a:rPr lang="zh-CN" altLang="en-US" dirty="0"/>
            </a:br>
            <a:r>
              <a:rPr lang="zh-CN" altLang="en-US" b="0" i="0" dirty="0">
                <a:solidFill>
                  <a:srgbClr val="121212"/>
                </a:solidFill>
                <a:effectLst/>
                <a:latin typeface="宋体" panose="02010600030101010101" pitchFamily="2" charset="-122"/>
              </a:rPr>
              <a:t>运行</a:t>
            </a:r>
            <a:r>
              <a:rPr lang="en-US" altLang="zh-CN" dirty="0"/>
              <a:t>tools/test.py</a:t>
            </a:r>
            <a:r>
              <a:rPr lang="zh-CN" altLang="en-US" b="0" i="0" dirty="0">
                <a:solidFill>
                  <a:srgbClr val="121212"/>
                </a:solidFill>
                <a:effectLst/>
                <a:latin typeface="宋体" panose="02010600030101010101" pitchFamily="2" charset="-122"/>
              </a:rPr>
              <a:t>并获得 检测结果</a:t>
            </a:r>
            <a:r>
              <a:rPr lang="en-US" altLang="zh-CN" dirty="0" err="1"/>
              <a:t>results.pkl</a:t>
            </a:r>
            <a:r>
              <a:rPr lang="zh-CN" altLang="en-US" b="0" i="0" dirty="0">
                <a:solidFill>
                  <a:srgbClr val="121212"/>
                </a:solidFill>
                <a:effectLst/>
                <a:latin typeface="宋体" panose="02010600030101010101" pitchFamily="2" charset="-122"/>
              </a:rPr>
              <a:t> 文件</a:t>
            </a:r>
            <a:r>
              <a:rPr lang="en-US" altLang="zh-CN" b="0" i="0" dirty="0">
                <a:solidFill>
                  <a:srgbClr val="121212"/>
                </a:solidFill>
                <a:effectLst/>
                <a:latin typeface="宋体" panose="02010600030101010101" pitchFamily="2" charset="-122"/>
              </a:rPr>
              <a:t>:</a:t>
            </a:r>
            <a:endParaRPr lang="en-US" altLang="zh-CN" dirty="0"/>
          </a:p>
          <a:p>
            <a:endParaRPr lang="en-US" altLang="zh-CN" dirty="0"/>
          </a:p>
          <a:p>
            <a:endParaRPr lang="en-US" altLang="zh-CN" dirty="0"/>
          </a:p>
          <a:p>
            <a:r>
              <a:rPr lang="zh-CN" altLang="en-US" dirty="0"/>
              <a:t>我们是怎么做的呢</a:t>
            </a:r>
          </a:p>
        </p:txBody>
      </p:sp>
      <p:sp>
        <p:nvSpPr>
          <p:cNvPr id="4" name="灯片编号占位符 3"/>
          <p:cNvSpPr>
            <a:spLocks noGrp="1"/>
          </p:cNvSpPr>
          <p:nvPr>
            <p:ph type="sldNum" sz="quarter" idx="5"/>
          </p:nvPr>
        </p:nvSpPr>
        <p:spPr/>
        <p:txBody>
          <a:bodyPr/>
          <a:lstStyle/>
          <a:p>
            <a:fld id="{4B079C74-7A16-4F34-A2D2-1CD7C8DACB7C}" type="slidenum">
              <a:rPr lang="zh-CN" altLang="en-US" smtClean="0"/>
              <a:t>21</a:t>
            </a:fld>
            <a:endParaRPr lang="zh-CN" altLang="en-US"/>
          </a:p>
        </p:txBody>
      </p:sp>
    </p:spTree>
    <p:extLst>
      <p:ext uri="{BB962C8B-B14F-4D97-AF65-F5344CB8AC3E}">
        <p14:creationId xmlns:p14="http://schemas.microsoft.com/office/powerpoint/2010/main" val="4008949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22</a:t>
            </a:fld>
            <a:endParaRPr lang="zh-CN" altLang="en-US"/>
          </a:p>
        </p:txBody>
      </p:sp>
    </p:spTree>
    <p:extLst>
      <p:ext uri="{BB962C8B-B14F-4D97-AF65-F5344CB8AC3E}">
        <p14:creationId xmlns:p14="http://schemas.microsoft.com/office/powerpoint/2010/main" val="3432098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23</a:t>
            </a:fld>
            <a:endParaRPr lang="zh-CN" altLang="en-US"/>
          </a:p>
        </p:txBody>
      </p:sp>
    </p:spTree>
    <p:extLst>
      <p:ext uri="{BB962C8B-B14F-4D97-AF65-F5344CB8AC3E}">
        <p14:creationId xmlns:p14="http://schemas.microsoft.com/office/powerpoint/2010/main" val="1210454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24</a:t>
            </a:fld>
            <a:endParaRPr lang="zh-CN" altLang="en-US"/>
          </a:p>
        </p:txBody>
      </p:sp>
    </p:spTree>
    <p:extLst>
      <p:ext uri="{BB962C8B-B14F-4D97-AF65-F5344CB8AC3E}">
        <p14:creationId xmlns:p14="http://schemas.microsoft.com/office/powerpoint/2010/main" val="429321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25</a:t>
            </a:fld>
            <a:endParaRPr lang="zh-CN" altLang="en-US"/>
          </a:p>
        </p:txBody>
      </p:sp>
    </p:spTree>
    <p:extLst>
      <p:ext uri="{BB962C8B-B14F-4D97-AF65-F5344CB8AC3E}">
        <p14:creationId xmlns:p14="http://schemas.microsoft.com/office/powerpoint/2010/main" val="3535356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26</a:t>
            </a:fld>
            <a:endParaRPr lang="zh-CN" altLang="en-US"/>
          </a:p>
        </p:txBody>
      </p:sp>
    </p:spTree>
    <p:extLst>
      <p:ext uri="{BB962C8B-B14F-4D97-AF65-F5344CB8AC3E}">
        <p14:creationId xmlns:p14="http://schemas.microsoft.com/office/powerpoint/2010/main" val="4292027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27</a:t>
            </a:fld>
            <a:endParaRPr lang="zh-CN" altLang="en-US"/>
          </a:p>
        </p:txBody>
      </p:sp>
    </p:spTree>
    <p:extLst>
      <p:ext uri="{BB962C8B-B14F-4D97-AF65-F5344CB8AC3E}">
        <p14:creationId xmlns:p14="http://schemas.microsoft.com/office/powerpoint/2010/main" val="2075406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按我的理解：混淆矩阵是把图片分层了。</a:t>
            </a:r>
            <a:endParaRPr lang="en-US" altLang="zh-CN" dirty="0"/>
          </a:p>
          <a:p>
            <a:r>
              <a:rPr lang="zh-CN" altLang="en-US" b="1" i="0" dirty="0">
                <a:solidFill>
                  <a:srgbClr val="121212"/>
                </a:solidFill>
                <a:effectLst/>
                <a:latin typeface="宋体" panose="02010600030101010101" pitchFamily="2" charset="-122"/>
              </a:rPr>
              <a:t>行代表真实的类别</a:t>
            </a:r>
            <a:r>
              <a:rPr lang="zh-CN" altLang="en-US" b="0" i="0" dirty="0">
                <a:solidFill>
                  <a:srgbClr val="121212"/>
                </a:solidFill>
                <a:effectLst/>
                <a:latin typeface="宋体" panose="02010600030101010101" pitchFamily="2" charset="-122"/>
              </a:rPr>
              <a:t>，</a:t>
            </a:r>
            <a:r>
              <a:rPr lang="zh-CN" altLang="en-US" b="1" i="0" dirty="0">
                <a:solidFill>
                  <a:srgbClr val="121212"/>
                </a:solidFill>
                <a:effectLst/>
                <a:latin typeface="宋体" panose="02010600030101010101" pitchFamily="2" charset="-122"/>
              </a:rPr>
              <a:t>列代表预测的类别</a:t>
            </a:r>
            <a:endParaRPr lang="en-US" altLang="zh-CN" b="1" i="0" dirty="0">
              <a:solidFill>
                <a:srgbClr val="121212"/>
              </a:solidFill>
              <a:effectLst/>
              <a:latin typeface="宋体" panose="02010600030101010101" pitchFamily="2" charset="-122"/>
            </a:endParaRPr>
          </a:p>
          <a:p>
            <a:r>
              <a:rPr lang="zh-CN" altLang="en-US" b="1" i="0" dirty="0">
                <a:solidFill>
                  <a:srgbClr val="121212"/>
                </a:solidFill>
                <a:effectLst/>
                <a:latin typeface="宋体" panose="02010600030101010101" pitchFamily="2" charset="-122"/>
              </a:rPr>
              <a:t>也就是第一行 </a:t>
            </a:r>
            <a:r>
              <a:rPr lang="en-US" altLang="zh-CN" b="1" i="0" dirty="0">
                <a:solidFill>
                  <a:srgbClr val="121212"/>
                </a:solidFill>
                <a:effectLst/>
                <a:latin typeface="宋体" panose="02010600030101010101" pitchFamily="2" charset="-122"/>
              </a:rPr>
              <a:t>1</a:t>
            </a:r>
            <a:r>
              <a:rPr lang="zh-CN" altLang="en-US" b="1" i="0" dirty="0">
                <a:solidFill>
                  <a:srgbClr val="121212"/>
                </a:solidFill>
                <a:effectLst/>
                <a:latin typeface="宋体" panose="02010600030101010101" pitchFamily="2" charset="-122"/>
              </a:rPr>
              <a:t>是真实的</a:t>
            </a:r>
            <a:endParaRPr lang="en-US" altLang="zh-CN" b="1" i="0" dirty="0">
              <a:solidFill>
                <a:srgbClr val="121212"/>
              </a:solidFill>
              <a:effectLst/>
              <a:latin typeface="宋体" panose="02010600030101010101" pitchFamily="2" charset="-122"/>
            </a:endParaRPr>
          </a:p>
          <a:p>
            <a:endParaRPr lang="en-US" altLang="zh-CN" b="1" i="0" dirty="0">
              <a:solidFill>
                <a:srgbClr val="121212"/>
              </a:solidFill>
              <a:effectLst/>
              <a:latin typeface="宋体" panose="02010600030101010101" pitchFamily="2" charset="-122"/>
            </a:endParaRPr>
          </a:p>
          <a:p>
            <a:r>
              <a:rPr lang="en-US" altLang="zh-CN" dirty="0"/>
              <a:t>TP ( True Positive ): </a:t>
            </a:r>
            <a:r>
              <a:rPr lang="zh-CN" altLang="en-US" dirty="0"/>
              <a:t>预测框和手动打的框</a:t>
            </a:r>
            <a:r>
              <a:rPr lang="en-US" altLang="zh-CN" dirty="0" err="1"/>
              <a:t>loU</a:t>
            </a:r>
            <a:r>
              <a:rPr lang="en-US" altLang="zh-CN" dirty="0"/>
              <a:t> &gt;0.5</a:t>
            </a:r>
            <a:r>
              <a:rPr lang="zh-CN" altLang="en-US" dirty="0"/>
              <a:t>的检测框数量</a:t>
            </a:r>
            <a:br>
              <a:rPr lang="zh-CN" altLang="en-US" dirty="0"/>
            </a:br>
            <a:r>
              <a:rPr lang="en-US" altLang="zh-CN" dirty="0"/>
              <a:t>FP ( False Positive ): </a:t>
            </a:r>
            <a:r>
              <a:rPr lang="en-US" altLang="zh-CN" dirty="0" err="1"/>
              <a:t>loU</a:t>
            </a:r>
            <a:r>
              <a:rPr lang="en-US" altLang="zh-CN" dirty="0"/>
              <a:t> &lt;=0.5</a:t>
            </a:r>
            <a:r>
              <a:rPr lang="zh-CN" altLang="en-US" dirty="0"/>
              <a:t>的检测框（或者是检测到同一个 </a:t>
            </a:r>
            <a:r>
              <a:rPr lang="en-US" altLang="zh-CN" dirty="0"/>
              <a:t>GT </a:t>
            </a:r>
            <a:r>
              <a:rPr lang="zh-CN" altLang="en-US" dirty="0"/>
              <a:t>的多余检测框的数量或者只检测到了部分的目标）</a:t>
            </a:r>
            <a:endParaRPr lang="en-US" altLang="zh-CN" dirty="0"/>
          </a:p>
          <a:p>
            <a:r>
              <a:rPr lang="en-US" altLang="zh-CN" dirty="0"/>
              <a:t>FN ( False Negative )</a:t>
            </a:r>
            <a:r>
              <a:rPr lang="zh-CN" altLang="en-US" dirty="0"/>
              <a:t>：没有检测到的 </a:t>
            </a:r>
            <a:r>
              <a:rPr lang="en-US" altLang="zh-CN" dirty="0"/>
              <a:t>GT </a:t>
            </a:r>
            <a:r>
              <a:rPr lang="zh-CN" altLang="en-US" dirty="0"/>
              <a:t>的检测框数量</a:t>
            </a:r>
            <a:br>
              <a:rPr lang="zh-CN" altLang="en-US" dirty="0"/>
            </a:br>
            <a:r>
              <a:rPr lang="en-US" altLang="zh-CN" dirty="0"/>
              <a:t>Precision : TP /( TP + FP </a:t>
            </a:r>
            <a:r>
              <a:rPr lang="zh-CN" altLang="en-US" dirty="0"/>
              <a:t>）模型预测的所有目标中，预测正确的比例 准确率和查准率</a:t>
            </a:r>
            <a:br>
              <a:rPr lang="zh-CN" altLang="en-US" dirty="0"/>
            </a:br>
            <a:r>
              <a:rPr lang="en-US" altLang="zh-CN" dirty="0"/>
              <a:t>Recall : TP /( TP + FN </a:t>
            </a:r>
            <a:r>
              <a:rPr lang="zh-CN" altLang="en-US" dirty="0"/>
              <a:t>）所有真实目标中，模型预测正确的目标比例</a:t>
            </a:r>
            <a:r>
              <a:rPr lang="en-US" altLang="zh-CN" dirty="0"/>
              <a:t>	</a:t>
            </a:r>
            <a:r>
              <a:rPr lang="zh-CN" altLang="en-US" dirty="0"/>
              <a:t>召回率</a:t>
            </a:r>
            <a:br>
              <a:rPr lang="zh-CN" altLang="en-US" dirty="0"/>
            </a:br>
            <a:r>
              <a:rPr lang="en-US" altLang="zh-CN" dirty="0" err="1"/>
              <a:t>mAP</a:t>
            </a:r>
            <a:r>
              <a:rPr lang="en-US" altLang="zh-CN" dirty="0"/>
              <a:t> : mean Average Precision </a:t>
            </a:r>
            <a:r>
              <a:rPr lang="zh-CN" altLang="en-US" dirty="0"/>
              <a:t>，即各类别 </a:t>
            </a:r>
            <a:r>
              <a:rPr lang="en-US" altLang="zh-CN" dirty="0"/>
              <a:t>AP </a:t>
            </a:r>
            <a:r>
              <a:rPr lang="zh-CN" altLang="en-US" dirty="0"/>
              <a:t>的平均值</a:t>
            </a:r>
          </a:p>
          <a:p>
            <a:endParaRPr lang="en-US" altLang="zh-CN" b="1" i="0" dirty="0">
              <a:solidFill>
                <a:srgbClr val="121212"/>
              </a:solidFill>
              <a:effectLst/>
              <a:latin typeface="宋体" panose="02010600030101010101" pitchFamily="2" charset="-122"/>
            </a:endParaRPr>
          </a:p>
          <a:p>
            <a:r>
              <a:rPr lang="en-US" altLang="zh-CN" b="1" i="0" dirty="0" err="1">
                <a:solidFill>
                  <a:srgbClr val="121212"/>
                </a:solidFill>
                <a:effectLst/>
                <a:latin typeface="宋体" panose="02010600030101010101" pitchFamily="2" charset="-122"/>
              </a:rPr>
              <a:t>Tp</a:t>
            </a:r>
            <a:r>
              <a:rPr lang="zh-CN" altLang="en-US" b="1" i="0" dirty="0">
                <a:solidFill>
                  <a:srgbClr val="121212"/>
                </a:solidFill>
                <a:effectLst/>
                <a:latin typeface="宋体" panose="02010600030101010101" pitchFamily="2" charset="-122"/>
              </a:rPr>
              <a:t>正确的</a:t>
            </a:r>
            <a:r>
              <a:rPr lang="en-US" altLang="zh-CN" b="1" i="0" dirty="0">
                <a:solidFill>
                  <a:srgbClr val="121212"/>
                </a:solidFill>
                <a:effectLst/>
                <a:latin typeface="宋体" panose="02010600030101010101" pitchFamily="2" charset="-122"/>
              </a:rPr>
              <a:t> </a:t>
            </a:r>
            <a:r>
              <a:rPr lang="en-US" altLang="zh-CN" b="1" i="0" dirty="0" err="1">
                <a:solidFill>
                  <a:srgbClr val="121212"/>
                </a:solidFill>
                <a:effectLst/>
                <a:latin typeface="宋体" panose="02010600030101010101" pitchFamily="2" charset="-122"/>
              </a:rPr>
              <a:t>fp</a:t>
            </a:r>
            <a:r>
              <a:rPr lang="en-US" altLang="zh-CN" b="1" i="0" dirty="0">
                <a:solidFill>
                  <a:srgbClr val="121212"/>
                </a:solidFill>
                <a:effectLst/>
                <a:latin typeface="宋体" panose="02010600030101010101" pitchFamily="2" charset="-122"/>
              </a:rPr>
              <a:t> </a:t>
            </a:r>
            <a:r>
              <a:rPr lang="en-US" altLang="zh-CN" b="1" i="0" dirty="0" err="1">
                <a:solidFill>
                  <a:srgbClr val="121212"/>
                </a:solidFill>
                <a:effectLst/>
                <a:latin typeface="宋体" panose="02010600030101010101" pitchFamily="2" charset="-122"/>
              </a:rPr>
              <a:t>fn</a:t>
            </a:r>
            <a:r>
              <a:rPr lang="zh-CN" altLang="en-US" b="1" i="0" dirty="0">
                <a:solidFill>
                  <a:srgbClr val="121212"/>
                </a:solidFill>
                <a:effectLst/>
                <a:latin typeface="宋体" panose="02010600030101010101" pitchFamily="2" charset="-122"/>
              </a:rPr>
              <a:t>背景</a:t>
            </a:r>
            <a:endParaRPr lang="en-US" altLang="zh-CN" b="1" i="0" dirty="0">
              <a:solidFill>
                <a:srgbClr val="121212"/>
              </a:solidFill>
              <a:effectLst/>
              <a:latin typeface="宋体" panose="02010600030101010101" pitchFamily="2" charset="-122"/>
            </a:endParaRPr>
          </a:p>
          <a:p>
            <a:r>
              <a:rPr lang="zh-CN" altLang="en-US" b="1" i="0" dirty="0">
                <a:solidFill>
                  <a:srgbClr val="121212"/>
                </a:solidFill>
                <a:effectLst/>
                <a:latin typeface="宋体" panose="02010600030101010101" pitchFamily="2" charset="-122"/>
              </a:rPr>
              <a:t>可以看出</a:t>
            </a:r>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28</a:t>
            </a:fld>
            <a:endParaRPr lang="zh-CN" altLang="en-US"/>
          </a:p>
        </p:txBody>
      </p:sp>
    </p:spTree>
    <p:extLst>
      <p:ext uri="{BB962C8B-B14F-4D97-AF65-F5344CB8AC3E}">
        <p14:creationId xmlns:p14="http://schemas.microsoft.com/office/powerpoint/2010/main" val="2696462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29</a:t>
            </a:fld>
            <a:endParaRPr lang="zh-CN" altLang="en-US"/>
          </a:p>
        </p:txBody>
      </p:sp>
    </p:spTree>
    <p:extLst>
      <p:ext uri="{BB962C8B-B14F-4D97-AF65-F5344CB8AC3E}">
        <p14:creationId xmlns:p14="http://schemas.microsoft.com/office/powerpoint/2010/main" val="76907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3</a:t>
            </a:fld>
            <a:endParaRPr lang="zh-CN" altLang="en-US"/>
          </a:p>
        </p:txBody>
      </p:sp>
    </p:spTree>
    <p:extLst>
      <p:ext uri="{BB962C8B-B14F-4D97-AF65-F5344CB8AC3E}">
        <p14:creationId xmlns:p14="http://schemas.microsoft.com/office/powerpoint/2010/main" val="1650752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可以随意拖动进度条展示在想要的</a:t>
            </a:r>
            <a:r>
              <a:rPr lang="en-US" altLang="zh-CN" dirty="0"/>
              <a:t>step</a:t>
            </a:r>
            <a:r>
              <a:rPr lang="zh-CN" altLang="en-US" dirty="0"/>
              <a:t>或者</a:t>
            </a:r>
            <a:r>
              <a:rPr lang="en-US" altLang="zh-CN" dirty="0"/>
              <a:t>epoch</a:t>
            </a:r>
            <a:r>
              <a:rPr lang="zh-CN" altLang="en-US" dirty="0"/>
              <a:t>位置展示想要的纵坐标</a:t>
            </a:r>
          </a:p>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30</a:t>
            </a:fld>
            <a:endParaRPr lang="zh-CN" altLang="en-US"/>
          </a:p>
        </p:txBody>
      </p:sp>
    </p:spTree>
    <p:extLst>
      <p:ext uri="{BB962C8B-B14F-4D97-AF65-F5344CB8AC3E}">
        <p14:creationId xmlns:p14="http://schemas.microsoft.com/office/powerpoint/2010/main" val="3689266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31</a:t>
            </a:fld>
            <a:endParaRPr lang="zh-CN" altLang="en-US"/>
          </a:p>
        </p:txBody>
      </p:sp>
    </p:spTree>
    <p:extLst>
      <p:ext uri="{BB962C8B-B14F-4D97-AF65-F5344CB8AC3E}">
        <p14:creationId xmlns:p14="http://schemas.microsoft.com/office/powerpoint/2010/main" val="894844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32</a:t>
            </a:fld>
            <a:endParaRPr lang="zh-CN" altLang="en-US"/>
          </a:p>
        </p:txBody>
      </p:sp>
    </p:spTree>
    <p:extLst>
      <p:ext uri="{BB962C8B-B14F-4D97-AF65-F5344CB8AC3E}">
        <p14:creationId xmlns:p14="http://schemas.microsoft.com/office/powerpoint/2010/main" val="2184702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奈何数据之间的单位相差太多，会造成一个数据清晰一个模糊，但是还是能对部分指标进行精确的对比</a:t>
            </a:r>
          </a:p>
        </p:txBody>
      </p:sp>
      <p:sp>
        <p:nvSpPr>
          <p:cNvPr id="4" name="灯片编号占位符 3"/>
          <p:cNvSpPr>
            <a:spLocks noGrp="1"/>
          </p:cNvSpPr>
          <p:nvPr>
            <p:ph type="sldNum" sz="quarter" idx="5"/>
          </p:nvPr>
        </p:nvSpPr>
        <p:spPr/>
        <p:txBody>
          <a:bodyPr/>
          <a:lstStyle/>
          <a:p>
            <a:fld id="{4B079C74-7A16-4F34-A2D2-1CD7C8DACB7C}" type="slidenum">
              <a:rPr lang="zh-CN" altLang="en-US" smtClean="0"/>
              <a:t>33</a:t>
            </a:fld>
            <a:endParaRPr lang="zh-CN" altLang="en-US"/>
          </a:p>
        </p:txBody>
      </p:sp>
    </p:spTree>
    <p:extLst>
      <p:ext uri="{BB962C8B-B14F-4D97-AF65-F5344CB8AC3E}">
        <p14:creationId xmlns:p14="http://schemas.microsoft.com/office/powerpoint/2010/main" val="3215546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34</a:t>
            </a:fld>
            <a:endParaRPr lang="zh-CN" altLang="en-US"/>
          </a:p>
        </p:txBody>
      </p:sp>
    </p:spTree>
    <p:extLst>
      <p:ext uri="{BB962C8B-B14F-4D97-AF65-F5344CB8AC3E}">
        <p14:creationId xmlns:p14="http://schemas.microsoft.com/office/powerpoint/2010/main" val="3455050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35</a:t>
            </a:fld>
            <a:endParaRPr lang="zh-CN" altLang="en-US"/>
          </a:p>
        </p:txBody>
      </p:sp>
    </p:spTree>
    <p:extLst>
      <p:ext uri="{BB962C8B-B14F-4D97-AF65-F5344CB8AC3E}">
        <p14:creationId xmlns:p14="http://schemas.microsoft.com/office/powerpoint/2010/main" val="3148577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36</a:t>
            </a:fld>
            <a:endParaRPr lang="zh-CN" altLang="en-US"/>
          </a:p>
        </p:txBody>
      </p:sp>
    </p:spTree>
    <p:extLst>
      <p:ext uri="{BB962C8B-B14F-4D97-AF65-F5344CB8AC3E}">
        <p14:creationId xmlns:p14="http://schemas.microsoft.com/office/powerpoint/2010/main" val="3999526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37</a:t>
            </a:fld>
            <a:endParaRPr lang="zh-CN" altLang="en-US"/>
          </a:p>
        </p:txBody>
      </p:sp>
    </p:spTree>
    <p:extLst>
      <p:ext uri="{BB962C8B-B14F-4D97-AF65-F5344CB8AC3E}">
        <p14:creationId xmlns:p14="http://schemas.microsoft.com/office/powerpoint/2010/main" val="498195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4</a:t>
            </a:fld>
            <a:endParaRPr lang="zh-CN" altLang="en-US"/>
          </a:p>
        </p:txBody>
      </p:sp>
    </p:spTree>
    <p:extLst>
      <p:ext uri="{BB962C8B-B14F-4D97-AF65-F5344CB8AC3E}">
        <p14:creationId xmlns:p14="http://schemas.microsoft.com/office/powerpoint/2010/main" val="1437964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5</a:t>
            </a:fld>
            <a:endParaRPr lang="zh-CN" altLang="en-US"/>
          </a:p>
        </p:txBody>
      </p:sp>
    </p:spTree>
    <p:extLst>
      <p:ext uri="{BB962C8B-B14F-4D97-AF65-F5344CB8AC3E}">
        <p14:creationId xmlns:p14="http://schemas.microsoft.com/office/powerpoint/2010/main" val="596949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79C74-7A16-4F34-A2D2-1CD7C8DACB7C}" type="slidenum">
              <a:rPr lang="zh-CN" altLang="en-US" smtClean="0"/>
              <a:t>6</a:t>
            </a:fld>
            <a:endParaRPr lang="zh-CN" altLang="en-US"/>
          </a:p>
        </p:txBody>
      </p:sp>
    </p:spTree>
    <p:extLst>
      <p:ext uri="{BB962C8B-B14F-4D97-AF65-F5344CB8AC3E}">
        <p14:creationId xmlns:p14="http://schemas.microsoft.com/office/powerpoint/2010/main" val="95634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7</a:t>
            </a:fld>
            <a:endParaRPr lang="zh-CN" altLang="en-US"/>
          </a:p>
        </p:txBody>
      </p:sp>
    </p:spTree>
    <p:extLst>
      <p:ext uri="{BB962C8B-B14F-4D97-AF65-F5344CB8AC3E}">
        <p14:creationId xmlns:p14="http://schemas.microsoft.com/office/powerpoint/2010/main" val="1142808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这个命名很重要，因为后面的前端要从固定文件夹里取数据取文件。</a:t>
            </a:r>
            <a:endParaRPr lang="en-US" altLang="zh-CN" dirty="0"/>
          </a:p>
          <a:p>
            <a:pPr algn="l"/>
            <a:r>
              <a:rPr lang="en-US" altLang="zh-CN" b="1" i="0" dirty="0">
                <a:solidFill>
                  <a:srgbClr val="1F2328"/>
                </a:solidFill>
                <a:effectLst/>
                <a:latin typeface="宋体" panose="02010600030101010101" pitchFamily="2" charset="-122"/>
              </a:rPr>
              <a:t>json</a:t>
            </a:r>
          </a:p>
          <a:p>
            <a:pPr algn="l"/>
            <a:r>
              <a:rPr lang="zh-CN" altLang="en-US" b="0" i="0" dirty="0">
                <a:solidFill>
                  <a:srgbClr val="1F2328"/>
                </a:solidFill>
                <a:effectLst/>
                <a:latin typeface="宋体" panose="02010600030101010101" pitchFamily="2" charset="-122"/>
              </a:rPr>
              <a:t>所有日志的</a:t>
            </a:r>
            <a:r>
              <a:rPr lang="en-US" altLang="zh-CN" b="0" i="0" dirty="0">
                <a:solidFill>
                  <a:srgbClr val="1F2328"/>
                </a:solidFill>
                <a:effectLst/>
                <a:latin typeface="宋体" panose="02010600030101010101" pitchFamily="2" charset="-122"/>
              </a:rPr>
              <a:t>json</a:t>
            </a:r>
            <a:r>
              <a:rPr lang="zh-CN" altLang="en-US" b="0" i="0" dirty="0">
                <a:solidFill>
                  <a:srgbClr val="1F2328"/>
                </a:solidFill>
                <a:effectLst/>
                <a:latin typeface="宋体" panose="02010600030101010101" pitchFamily="2" charset="-122"/>
              </a:rPr>
              <a:t>文件放在</a:t>
            </a:r>
            <a:r>
              <a:rPr lang="en-US" altLang="zh-CN" b="0" i="0" dirty="0">
                <a:solidFill>
                  <a:srgbClr val="1F2328"/>
                </a:solidFill>
                <a:effectLst/>
                <a:latin typeface="宋体" panose="02010600030101010101" pitchFamily="2" charset="-122"/>
              </a:rPr>
              <a:t>'./json' , json</a:t>
            </a:r>
            <a:r>
              <a:rPr lang="zh-CN" altLang="en-US" b="0" i="0" dirty="0">
                <a:solidFill>
                  <a:srgbClr val="1F2328"/>
                </a:solidFill>
                <a:effectLst/>
                <a:latin typeface="宋体" panose="02010600030101010101" pitchFamily="2" charset="-122"/>
              </a:rPr>
              <a:t>下的文件暂时命名为</a:t>
            </a:r>
            <a:r>
              <a:rPr lang="en-US" altLang="zh-CN" b="0" i="0" dirty="0" err="1">
                <a:solidFill>
                  <a:srgbClr val="1F2328"/>
                </a:solidFill>
                <a:effectLst/>
                <a:latin typeface="宋体" panose="02010600030101010101" pitchFamily="2" charset="-122"/>
              </a:rPr>
              <a:t>log.json</a:t>
            </a:r>
            <a:r>
              <a:rPr lang="en-US" altLang="zh-CN" b="0" i="0" dirty="0">
                <a:solidFill>
                  <a:srgbClr val="1F2328"/>
                </a:solidFill>
                <a:effectLst/>
                <a:latin typeface="宋体" panose="02010600030101010101" pitchFamily="2" charset="-122"/>
              </a:rPr>
              <a:t> -----&gt; </a:t>
            </a:r>
            <a:r>
              <a:rPr lang="zh-CN" altLang="en-US" b="0" i="0" dirty="0">
                <a:solidFill>
                  <a:srgbClr val="1F2328"/>
                </a:solidFill>
                <a:effectLst/>
                <a:latin typeface="宋体" panose="02010600030101010101" pitchFamily="2" charset="-122"/>
              </a:rPr>
              <a:t>主要用来画出我们需要的折线图</a:t>
            </a:r>
          </a:p>
          <a:p>
            <a:pPr algn="l"/>
            <a:r>
              <a:rPr lang="en-US" altLang="zh-CN" b="1" i="0" dirty="0">
                <a:solidFill>
                  <a:srgbClr val="1F2328"/>
                </a:solidFill>
                <a:effectLst/>
                <a:latin typeface="宋体" panose="02010600030101010101" pitchFamily="2" charset="-122"/>
              </a:rPr>
              <a:t>data</a:t>
            </a:r>
          </a:p>
          <a:p>
            <a:pPr algn="l"/>
            <a:r>
              <a:rPr lang="zh-CN" altLang="en-US" b="0" i="0" dirty="0">
                <a:solidFill>
                  <a:srgbClr val="1F2328"/>
                </a:solidFill>
                <a:effectLst/>
                <a:latin typeface="宋体" panose="02010600030101010101" pitchFamily="2" charset="-122"/>
              </a:rPr>
              <a:t>数据文件放在</a:t>
            </a:r>
            <a:r>
              <a:rPr lang="en-US" altLang="zh-CN" b="0" i="0" dirty="0">
                <a:solidFill>
                  <a:srgbClr val="1F2328"/>
                </a:solidFill>
                <a:effectLst/>
                <a:latin typeface="宋体" panose="02010600030101010101" pitchFamily="2" charset="-122"/>
              </a:rPr>
              <a:t>'./data'</a:t>
            </a:r>
            <a:r>
              <a:rPr lang="zh-CN" altLang="en-US" b="0" i="0" dirty="0">
                <a:solidFill>
                  <a:srgbClr val="1F2328"/>
                </a:solidFill>
                <a:effectLst/>
                <a:latin typeface="宋体" panose="02010600030101010101" pitchFamily="2" charset="-122"/>
              </a:rPr>
              <a:t>，所有命名格式要求参考样例</a:t>
            </a:r>
          </a:p>
          <a:p>
            <a:pPr algn="l"/>
            <a:r>
              <a:rPr lang="en-US" altLang="zh-CN" b="0" i="0" dirty="0">
                <a:solidFill>
                  <a:srgbClr val="1F2328"/>
                </a:solidFill>
                <a:effectLst/>
                <a:latin typeface="宋体" panose="02010600030101010101" pitchFamily="2" charset="-122"/>
              </a:rPr>
              <a:t>-----&gt; </a:t>
            </a:r>
            <a:r>
              <a:rPr lang="zh-CN" altLang="en-US" b="0" i="0" dirty="0">
                <a:solidFill>
                  <a:srgbClr val="1F2328"/>
                </a:solidFill>
                <a:effectLst/>
                <a:latin typeface="宋体" panose="02010600030101010101" pitchFamily="2" charset="-122"/>
              </a:rPr>
              <a:t>没找到合适的方法来修改</a:t>
            </a:r>
            <a:r>
              <a:rPr lang="en-US" altLang="zh-CN" b="0" i="0" dirty="0" err="1">
                <a:solidFill>
                  <a:srgbClr val="1F2328"/>
                </a:solidFill>
                <a:effectLst/>
                <a:latin typeface="宋体" panose="02010600030101010101" pitchFamily="2" charset="-122"/>
              </a:rPr>
              <a:t>CoCoDataSet</a:t>
            </a:r>
            <a:endParaRPr lang="en-US" altLang="zh-CN" b="0" i="0" dirty="0">
              <a:solidFill>
                <a:srgbClr val="1F2328"/>
              </a:solidFill>
              <a:effectLst/>
              <a:latin typeface="宋体" panose="02010600030101010101" pitchFamily="2" charset="-122"/>
            </a:endParaRPr>
          </a:p>
          <a:p>
            <a:pPr algn="l"/>
            <a:r>
              <a:rPr lang="en-US" altLang="zh-CN" b="1" i="0" dirty="0" err="1">
                <a:solidFill>
                  <a:srgbClr val="1F2328"/>
                </a:solidFill>
                <a:effectLst/>
                <a:latin typeface="宋体" panose="02010600030101010101" pitchFamily="2" charset="-122"/>
              </a:rPr>
              <a:t>config_model</a:t>
            </a:r>
            <a:endParaRPr lang="en-US" altLang="zh-CN" b="1" i="0" dirty="0">
              <a:solidFill>
                <a:srgbClr val="1F2328"/>
              </a:solidFill>
              <a:effectLst/>
              <a:latin typeface="宋体" panose="02010600030101010101" pitchFamily="2" charset="-122"/>
            </a:endParaRPr>
          </a:p>
          <a:p>
            <a:pPr algn="l"/>
            <a:r>
              <a:rPr lang="zh-CN" altLang="en-US" b="0" i="0" dirty="0">
                <a:solidFill>
                  <a:srgbClr val="1F2328"/>
                </a:solidFill>
                <a:effectLst/>
                <a:latin typeface="宋体" panose="02010600030101010101" pitchFamily="2" charset="-122"/>
              </a:rPr>
              <a:t>所有配置文件放在 </a:t>
            </a:r>
            <a:r>
              <a:rPr lang="en-US" altLang="zh-CN" b="0" i="0" dirty="0">
                <a:solidFill>
                  <a:srgbClr val="1F2328"/>
                </a:solidFill>
                <a:effectLst/>
                <a:latin typeface="宋体" panose="02010600030101010101" pitchFamily="2" charset="-122"/>
              </a:rPr>
              <a:t>'./</a:t>
            </a:r>
            <a:r>
              <a:rPr lang="en-US" altLang="zh-CN" b="0" i="0" dirty="0" err="1">
                <a:solidFill>
                  <a:srgbClr val="1F2328"/>
                </a:solidFill>
                <a:effectLst/>
                <a:latin typeface="宋体" panose="02010600030101010101" pitchFamily="2" charset="-122"/>
              </a:rPr>
              <a:t>config_model</a:t>
            </a:r>
            <a:r>
              <a:rPr lang="en-US" altLang="zh-CN" b="0" i="0" dirty="0">
                <a:solidFill>
                  <a:srgbClr val="1F2328"/>
                </a:solidFill>
                <a:effectLst/>
                <a:latin typeface="宋体" panose="02010600030101010101" pitchFamily="2" charset="-122"/>
              </a:rPr>
              <a:t>' ----&gt; </a:t>
            </a:r>
            <a:r>
              <a:rPr lang="zh-CN" altLang="en-US" b="0" i="0" dirty="0">
                <a:solidFill>
                  <a:srgbClr val="1F2328"/>
                </a:solidFill>
                <a:effectLst/>
                <a:latin typeface="宋体" panose="02010600030101010101" pitchFamily="2" charset="-122"/>
              </a:rPr>
              <a:t>主要来进行测试和训练的，尽量不要用平台的提供的继承配置文件，没有测试是否可以</a:t>
            </a:r>
          </a:p>
          <a:p>
            <a:pPr algn="l"/>
            <a:r>
              <a:rPr lang="en-US" altLang="zh-CN" b="1" i="0" dirty="0">
                <a:solidFill>
                  <a:srgbClr val="1F2328"/>
                </a:solidFill>
                <a:effectLst/>
                <a:latin typeface="宋体" panose="02010600030101010101" pitchFamily="2" charset="-122"/>
              </a:rPr>
              <a:t>result</a:t>
            </a:r>
            <a:r>
              <a:rPr lang="zh-CN" altLang="en-US" b="1" i="0" dirty="0">
                <a:solidFill>
                  <a:srgbClr val="1F2328"/>
                </a:solidFill>
                <a:effectLst/>
                <a:latin typeface="宋体" panose="02010600030101010101" pitchFamily="2" charset="-122"/>
              </a:rPr>
              <a:t>，</a:t>
            </a:r>
            <a:r>
              <a:rPr lang="en-US" altLang="zh-CN" b="1" i="0" dirty="0" err="1">
                <a:solidFill>
                  <a:srgbClr val="1F2328"/>
                </a:solidFill>
                <a:effectLst/>
                <a:latin typeface="宋体" panose="02010600030101010101" pitchFamily="2" charset="-122"/>
              </a:rPr>
              <a:t>uploaded_files</a:t>
            </a:r>
            <a:endParaRPr lang="en-US" altLang="zh-CN" b="1" i="0" dirty="0">
              <a:solidFill>
                <a:srgbClr val="1F2328"/>
              </a:solidFill>
              <a:effectLst/>
              <a:latin typeface="宋体" panose="02010600030101010101" pitchFamily="2" charset="-122"/>
            </a:endParaRPr>
          </a:p>
          <a:p>
            <a:pPr algn="l"/>
            <a:r>
              <a:rPr lang="zh-CN" altLang="en-US" b="0" i="0" dirty="0">
                <a:solidFill>
                  <a:srgbClr val="1F2328"/>
                </a:solidFill>
                <a:effectLst/>
                <a:latin typeface="宋体" panose="02010600030101010101" pitchFamily="2" charset="-122"/>
              </a:rPr>
              <a:t>手动创建 </a:t>
            </a:r>
            <a:r>
              <a:rPr lang="en-US" altLang="zh-CN" b="0" i="0" dirty="0">
                <a:solidFill>
                  <a:srgbClr val="1F2328"/>
                </a:solidFill>
                <a:effectLst/>
                <a:latin typeface="宋体" panose="02010600030101010101" pitchFamily="2" charset="-122"/>
              </a:rPr>
              <a:t>'./result'</a:t>
            </a:r>
            <a:r>
              <a:rPr lang="zh-CN" altLang="en-US" b="0" i="0" dirty="0">
                <a:solidFill>
                  <a:srgbClr val="1F2328"/>
                </a:solidFill>
                <a:effectLst/>
                <a:latin typeface="宋体" panose="02010600030101010101" pitchFamily="2" charset="-122"/>
              </a:rPr>
              <a:t>、</a:t>
            </a:r>
            <a:r>
              <a:rPr lang="en-US" altLang="zh-CN" b="0" i="0" dirty="0">
                <a:solidFill>
                  <a:srgbClr val="1F2328"/>
                </a:solidFill>
                <a:effectLst/>
                <a:latin typeface="宋体" panose="02010600030101010101" pitchFamily="2" charset="-122"/>
              </a:rPr>
              <a:t>'./</a:t>
            </a:r>
            <a:r>
              <a:rPr lang="en-US" altLang="zh-CN" b="0" i="0" dirty="0" err="1">
                <a:solidFill>
                  <a:srgbClr val="1F2328"/>
                </a:solidFill>
                <a:effectLst/>
                <a:latin typeface="宋体" panose="02010600030101010101" pitchFamily="2" charset="-122"/>
              </a:rPr>
              <a:t>uploaded_files</a:t>
            </a:r>
            <a:r>
              <a:rPr lang="en-US" altLang="zh-CN" b="0" i="0" dirty="0">
                <a:solidFill>
                  <a:srgbClr val="1F2328"/>
                </a:solidFill>
                <a:effectLst/>
                <a:latin typeface="宋体" panose="02010600030101010101" pitchFamily="2" charset="-122"/>
              </a:rPr>
              <a:t>'</a:t>
            </a:r>
          </a:p>
          <a:p>
            <a:pPr algn="l"/>
            <a:r>
              <a:rPr lang="en-US" altLang="zh-CN" b="0" i="0" dirty="0">
                <a:solidFill>
                  <a:srgbClr val="1F2328"/>
                </a:solidFill>
                <a:effectLst/>
                <a:latin typeface="宋体" panose="02010600030101010101" pitchFamily="2" charset="-122"/>
              </a:rPr>
              <a:t>-----&gt; </a:t>
            </a:r>
            <a:r>
              <a:rPr lang="zh-CN" altLang="en-US" b="0" i="0" dirty="0">
                <a:solidFill>
                  <a:srgbClr val="1F2328"/>
                </a:solidFill>
                <a:effectLst/>
                <a:latin typeface="宋体" panose="02010600030101010101" pitchFamily="2" charset="-122"/>
              </a:rPr>
              <a:t>缓存一下数据信息</a:t>
            </a:r>
          </a:p>
          <a:p>
            <a:pPr algn="l"/>
            <a:r>
              <a:rPr lang="en-US" altLang="zh-CN" b="1" i="0" dirty="0" err="1">
                <a:solidFill>
                  <a:srgbClr val="1F2328"/>
                </a:solidFill>
                <a:effectLst/>
                <a:latin typeface="宋体" panose="02010600030101010101" pitchFamily="2" charset="-122"/>
              </a:rPr>
              <a:t>work_dirs</a:t>
            </a:r>
            <a:endParaRPr lang="en-US" altLang="zh-CN" b="1" i="0" dirty="0">
              <a:solidFill>
                <a:srgbClr val="1F2328"/>
              </a:solidFill>
              <a:effectLst/>
              <a:latin typeface="宋体" panose="02010600030101010101" pitchFamily="2" charset="-122"/>
            </a:endParaRPr>
          </a:p>
          <a:p>
            <a:pPr algn="l"/>
            <a:r>
              <a:rPr lang="zh-CN" altLang="en-US" b="0" i="0" dirty="0">
                <a:solidFill>
                  <a:srgbClr val="1F2328"/>
                </a:solidFill>
                <a:effectLst/>
                <a:latin typeface="宋体" panose="02010600030101010101" pitchFamily="2" charset="-122"/>
              </a:rPr>
              <a:t>训练后的权重文件放在</a:t>
            </a:r>
            <a:r>
              <a:rPr lang="en-US" altLang="zh-CN" b="0" i="0" dirty="0">
                <a:solidFill>
                  <a:srgbClr val="1F2328"/>
                </a:solidFill>
                <a:effectLst/>
                <a:latin typeface="宋体" panose="02010600030101010101" pitchFamily="2" charset="-122"/>
              </a:rPr>
              <a:t>'./</a:t>
            </a:r>
            <a:r>
              <a:rPr lang="en-US" altLang="zh-CN" b="0" i="0" dirty="0" err="1">
                <a:solidFill>
                  <a:srgbClr val="1F2328"/>
                </a:solidFill>
                <a:effectLst/>
                <a:latin typeface="宋体" panose="02010600030101010101" pitchFamily="2" charset="-122"/>
              </a:rPr>
              <a:t>workdirs</a:t>
            </a:r>
            <a:r>
              <a:rPr lang="en-US" altLang="zh-CN" b="0" i="0" dirty="0">
                <a:solidFill>
                  <a:srgbClr val="1F2328"/>
                </a:solidFill>
                <a:effectLst/>
                <a:latin typeface="宋体" panose="02010600030101010101" pitchFamily="2" charset="-122"/>
              </a:rPr>
              <a:t>'</a:t>
            </a:r>
          </a:p>
          <a:p>
            <a:pPr algn="l"/>
            <a:r>
              <a:rPr lang="en-US" altLang="zh-CN" b="0" i="0" dirty="0">
                <a:solidFill>
                  <a:srgbClr val="1F2328"/>
                </a:solidFill>
                <a:effectLst/>
                <a:latin typeface="宋体" panose="02010600030101010101" pitchFamily="2" charset="-122"/>
              </a:rPr>
              <a:t>-----&gt; </a:t>
            </a:r>
            <a:r>
              <a:rPr lang="zh-CN" altLang="en-US" b="0" i="0" dirty="0">
                <a:solidFill>
                  <a:srgbClr val="1F2328"/>
                </a:solidFill>
                <a:effectLst/>
                <a:latin typeface="宋体" panose="02010600030101010101" pitchFamily="2" charset="-122"/>
              </a:rPr>
              <a:t>可以找到代码修改</a:t>
            </a:r>
          </a:p>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8</a:t>
            </a:fld>
            <a:endParaRPr lang="zh-CN" altLang="en-US"/>
          </a:p>
        </p:txBody>
      </p:sp>
    </p:spTree>
    <p:extLst>
      <p:ext uri="{BB962C8B-B14F-4D97-AF65-F5344CB8AC3E}">
        <p14:creationId xmlns:p14="http://schemas.microsoft.com/office/powerpoint/2010/main" val="835822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latin typeface="华文细黑" panose="02010600040101010101" pitchFamily="2" charset="-122"/>
                <a:ea typeface="华文细黑" panose="02010600040101010101" pitchFamily="2" charset="-122"/>
              </a:rPr>
              <a:t>当时，</a:t>
            </a:r>
            <a:r>
              <a:rPr lang="en-US" altLang="zh-CN" dirty="0">
                <a:solidFill>
                  <a:schemeClr val="tx1">
                    <a:lumMod val="75000"/>
                    <a:lumOff val="25000"/>
                  </a:schemeClr>
                </a:solidFill>
                <a:latin typeface="华文细黑" panose="02010600040101010101" pitchFamily="2" charset="-122"/>
                <a:ea typeface="华文细黑" panose="02010600040101010101" pitchFamily="2" charset="-122"/>
              </a:rPr>
              <a:t>cascade r101</a:t>
            </a:r>
            <a:r>
              <a:rPr lang="zh-CN" altLang="en-US" dirty="0">
                <a:solidFill>
                  <a:schemeClr val="tx1">
                    <a:lumMod val="75000"/>
                    <a:lumOff val="25000"/>
                  </a:schemeClr>
                </a:solidFill>
                <a:latin typeface="华文细黑" panose="02010600040101010101" pitchFamily="2" charset="-122"/>
                <a:ea typeface="华文细黑" panose="02010600040101010101" pitchFamily="2" charset="-122"/>
              </a:rPr>
              <a:t>层带来的效果是在小物体的识别上识别效果非常优秀，细胞上可能效果也不错</a:t>
            </a:r>
          </a:p>
          <a:p>
            <a:endParaRPr lang="zh-CN" altLang="en-US" dirty="0"/>
          </a:p>
        </p:txBody>
      </p:sp>
      <p:sp>
        <p:nvSpPr>
          <p:cNvPr id="4" name="灯片编号占位符 3"/>
          <p:cNvSpPr>
            <a:spLocks noGrp="1"/>
          </p:cNvSpPr>
          <p:nvPr>
            <p:ph type="sldNum" sz="quarter" idx="5"/>
          </p:nvPr>
        </p:nvSpPr>
        <p:spPr/>
        <p:txBody>
          <a:bodyPr/>
          <a:lstStyle/>
          <a:p>
            <a:fld id="{4B079C74-7A16-4F34-A2D2-1CD7C8DACB7C}" type="slidenum">
              <a:rPr lang="zh-CN" altLang="en-US" smtClean="0"/>
              <a:t>9</a:t>
            </a:fld>
            <a:endParaRPr lang="zh-CN" altLang="en-US"/>
          </a:p>
        </p:txBody>
      </p:sp>
    </p:spTree>
    <p:extLst>
      <p:ext uri="{BB962C8B-B14F-4D97-AF65-F5344CB8AC3E}">
        <p14:creationId xmlns:p14="http://schemas.microsoft.com/office/powerpoint/2010/main" val="42795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8B8D-6973-4917-AFF1-B02A916DACA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625D6EA-0B36-4A47-8C4A-5A2B21AF8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1E07AC0-553C-4207-B9D8-97A105D53101}"/>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5" name="页脚占位符 4">
            <a:extLst>
              <a:ext uri="{FF2B5EF4-FFF2-40B4-BE49-F238E27FC236}">
                <a16:creationId xmlns:a16="http://schemas.microsoft.com/office/drawing/2014/main" id="{E8F7E5CA-634D-410F-BDC8-534ECE61F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2B9309-C1B0-43BB-BB62-D4E15177056F}"/>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5815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7B03F-D48E-407F-A201-0EA7FF6726A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D4AA90-F85A-4DD6-B3AE-B774C04A34E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BC0A6-202C-4AA5-9495-295012B2E339}"/>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5" name="页脚占位符 4">
            <a:extLst>
              <a:ext uri="{FF2B5EF4-FFF2-40B4-BE49-F238E27FC236}">
                <a16:creationId xmlns:a16="http://schemas.microsoft.com/office/drawing/2014/main" id="{9A5A2A70-78F0-4CD6-A4CF-05B0B3360A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A224D7-B28F-43AC-8ABB-C07D1E04D0F9}"/>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325300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CC12264-6141-4E5B-B12F-E1F8B3C912C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B70BF3-E1CB-4575-B065-F82587343E6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9E0C95-7EE4-4113-B967-5AC8C93A7148}"/>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5" name="页脚占位符 4">
            <a:extLst>
              <a:ext uri="{FF2B5EF4-FFF2-40B4-BE49-F238E27FC236}">
                <a16:creationId xmlns:a16="http://schemas.microsoft.com/office/drawing/2014/main" id="{74DDC1F7-71B4-460B-BCE1-FB20323621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BF0EED-C4E0-4698-A217-18E547D7C828}"/>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1836392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194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DF6E8-931F-4EAA-B0C1-25911E3D69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E102AC-E3DB-44F4-8160-0C8BF1A6F59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C97615-4033-421E-AE04-E48E4A31BDC9}"/>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5" name="页脚占位符 4">
            <a:extLst>
              <a:ext uri="{FF2B5EF4-FFF2-40B4-BE49-F238E27FC236}">
                <a16:creationId xmlns:a16="http://schemas.microsoft.com/office/drawing/2014/main" id="{A4107865-795D-4B92-8CE5-CCE72BE850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EE2A4A-BDD3-4CC5-9F56-1E5C28CFB529}"/>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2818541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4E0A2-C133-4F7F-A642-5DA85E6E2B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F3D25CB-F9C4-4AC8-8261-E333F8B4A2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B76A3D7-34FF-416C-8F0F-241D9B43BECF}"/>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5" name="页脚占位符 4">
            <a:extLst>
              <a:ext uri="{FF2B5EF4-FFF2-40B4-BE49-F238E27FC236}">
                <a16:creationId xmlns:a16="http://schemas.microsoft.com/office/drawing/2014/main" id="{3E6A94B1-7AC6-4CD7-9299-E35F743EDC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4B71CC-8CE4-439D-BCD5-4482D94C51F2}"/>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255830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A5518-BF3A-4002-9B31-FA3E38213C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0B694B-C692-47F3-8D9A-9364ABE8CDD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AE0080-C772-420D-9326-F4A7D6B7C2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D47AF8-9772-4BA3-8087-C4E7EE9881F0}"/>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6" name="页脚占位符 5">
            <a:extLst>
              <a:ext uri="{FF2B5EF4-FFF2-40B4-BE49-F238E27FC236}">
                <a16:creationId xmlns:a16="http://schemas.microsoft.com/office/drawing/2014/main" id="{8A41772D-D7EA-4C15-AB27-434625356E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CB5919-A4D8-452D-B211-AC391D46748A}"/>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58676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70C79-8AA3-485E-B13F-4BAF00BA9B9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77B412-7526-4189-8B10-B78C7E147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64F563E-D596-498F-B81B-2F84FF01168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7C27867-5CF4-436E-A716-5F19D8B8F4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2987E24-2A45-41FE-96B6-AE85B7A7D02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2A11C4-73D4-4B70-A575-53442A650EAB}"/>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8" name="页脚占位符 7">
            <a:extLst>
              <a:ext uri="{FF2B5EF4-FFF2-40B4-BE49-F238E27FC236}">
                <a16:creationId xmlns:a16="http://schemas.microsoft.com/office/drawing/2014/main" id="{46B58AA6-3054-4AC3-B42F-67766EB5112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603CC54-ACC6-4C73-869D-94B3F67AF109}"/>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3782975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E5230-EE7A-461A-AB29-D5240CF921E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EE5927-F0DB-4992-AF62-575E9254A419}"/>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4" name="页脚占位符 3">
            <a:extLst>
              <a:ext uri="{FF2B5EF4-FFF2-40B4-BE49-F238E27FC236}">
                <a16:creationId xmlns:a16="http://schemas.microsoft.com/office/drawing/2014/main" id="{4F7533FE-874B-4029-BEAF-973244B5F8B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0F7EE44-9B4B-4BF2-845E-BAF9F63E3EA1}"/>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1302087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384788-2FC8-408C-AFD6-577651E243FA}"/>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3" name="页脚占位符 2">
            <a:extLst>
              <a:ext uri="{FF2B5EF4-FFF2-40B4-BE49-F238E27FC236}">
                <a16:creationId xmlns:a16="http://schemas.microsoft.com/office/drawing/2014/main" id="{134DBC8B-59E6-4DE1-A5AC-F1C564B0035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B7D19B8-C8CC-400F-A2BB-D9A95F11EC92}"/>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362602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FDF0F-E4D0-47A6-BB0A-33FF63BD3B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7A7EE1A-3F73-4DD1-9CCE-DAF4D506B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03C8397-05F0-42B2-BBDD-60818A392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8030B0E-5AC3-46AF-BE09-992270955B30}"/>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6" name="页脚占位符 5">
            <a:extLst>
              <a:ext uri="{FF2B5EF4-FFF2-40B4-BE49-F238E27FC236}">
                <a16:creationId xmlns:a16="http://schemas.microsoft.com/office/drawing/2014/main" id="{1473FE7B-2236-4B3A-825B-D1F33D69D4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C091CD-ABCF-431F-98E2-59EDD37346A2}"/>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1419704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668FF-150B-46A9-ADD3-2EE49B995F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AF0BC1-99F4-4CE1-B39B-CA5A191288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CC0081D-A292-430A-8E67-C2B348D24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B1E9865-5A48-4B32-B1C3-1101EFEE786D}"/>
              </a:ext>
            </a:extLst>
          </p:cNvPr>
          <p:cNvSpPr>
            <a:spLocks noGrp="1"/>
          </p:cNvSpPr>
          <p:nvPr>
            <p:ph type="dt" sz="half" idx="10"/>
          </p:nvPr>
        </p:nvSpPr>
        <p:spPr/>
        <p:txBody>
          <a:bodyPr/>
          <a:lstStyle/>
          <a:p>
            <a:fld id="{14B43335-9B88-42EB-9188-1DCC62FEFE3F}" type="datetimeFigureOut">
              <a:rPr lang="zh-CN" altLang="en-US" smtClean="0"/>
              <a:t>2023/7/14</a:t>
            </a:fld>
            <a:endParaRPr lang="zh-CN" altLang="en-US"/>
          </a:p>
        </p:txBody>
      </p:sp>
      <p:sp>
        <p:nvSpPr>
          <p:cNvPr id="6" name="页脚占位符 5">
            <a:extLst>
              <a:ext uri="{FF2B5EF4-FFF2-40B4-BE49-F238E27FC236}">
                <a16:creationId xmlns:a16="http://schemas.microsoft.com/office/drawing/2014/main" id="{70CCCA5F-7000-4027-BFE1-C0EB480371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E20818-5DFE-43CC-8E04-9A6F7CEDFEAF}"/>
              </a:ext>
            </a:extLst>
          </p:cNvPr>
          <p:cNvSpPr>
            <a:spLocks noGrp="1"/>
          </p:cNvSpPr>
          <p:nvPr>
            <p:ph type="sldNum" sz="quarter" idx="12"/>
          </p:nvPr>
        </p:nvSpPr>
        <p:spPr/>
        <p:txBody>
          <a:body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1656062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545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F621F7-92A4-46D3-A8CA-02A989F84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C856B8-D684-45B2-8BFE-C920245D8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405314-1278-43A5-967B-B306CBC0B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43335-9B88-42EB-9188-1DCC62FEFE3F}" type="datetimeFigureOut">
              <a:rPr lang="zh-CN" altLang="en-US" smtClean="0"/>
              <a:t>2023/7/14</a:t>
            </a:fld>
            <a:endParaRPr lang="zh-CN" altLang="en-US"/>
          </a:p>
        </p:txBody>
      </p:sp>
      <p:sp>
        <p:nvSpPr>
          <p:cNvPr id="5" name="页脚占位符 4">
            <a:extLst>
              <a:ext uri="{FF2B5EF4-FFF2-40B4-BE49-F238E27FC236}">
                <a16:creationId xmlns:a16="http://schemas.microsoft.com/office/drawing/2014/main" id="{B0D88C79-8E95-4094-8339-1FB178648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DE53638-8D67-4274-8E68-991DA92BD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695AD5-D526-4D7C-A3E3-DBA2CF3F6126}" type="slidenum">
              <a:rPr lang="zh-CN" altLang="en-US" smtClean="0"/>
              <a:t>‹#›</a:t>
            </a:fld>
            <a:endParaRPr lang="zh-CN" altLang="en-US"/>
          </a:p>
        </p:txBody>
      </p:sp>
    </p:spTree>
    <p:extLst>
      <p:ext uri="{BB962C8B-B14F-4D97-AF65-F5344CB8AC3E}">
        <p14:creationId xmlns:p14="http://schemas.microsoft.com/office/powerpoint/2010/main" val="4090018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35.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8.pn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36.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40.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16.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1.png"/><Relationship Id="rId3" Type="http://schemas.openxmlformats.org/officeDocument/2006/relationships/slideLayout" Target="../slideLayouts/slideLayout12.xml"/><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6.pn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notesSlide" Target="../notesSlides/notesSlide13.xml"/><Relationship Id="rId9" Type="http://schemas.openxmlformats.org/officeDocument/2006/relationships/image" Target="../media/image21.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12"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3.png"/><Relationship Id="rId3" Type="http://schemas.openxmlformats.org/officeDocument/2006/relationships/slideLayout" Target="../slideLayouts/slideLayout12.xml"/><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6.pn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notesSlide" Target="../notesSlides/notesSlide15.xml"/><Relationship Id="rId9" Type="http://schemas.openxmlformats.org/officeDocument/2006/relationships/image" Target="../media/image21.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45.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47.png"/><Relationship Id="rId5" Type="http://schemas.openxmlformats.org/officeDocument/2006/relationships/image" Target="../media/image18.png"/><Relationship Id="rId10" Type="http://schemas.openxmlformats.org/officeDocument/2006/relationships/image" Target="../media/image46.png"/><Relationship Id="rId4" Type="http://schemas.openxmlformats.org/officeDocument/2006/relationships/image" Target="../media/image16.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48.png"/><Relationship Id="rId4" Type="http://schemas.openxmlformats.org/officeDocument/2006/relationships/image" Target="../media/image16.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50.png"/><Relationship Id="rId5" Type="http://schemas.openxmlformats.org/officeDocument/2006/relationships/image" Target="../media/image18.png"/><Relationship Id="rId10" Type="http://schemas.openxmlformats.org/officeDocument/2006/relationships/image" Target="../media/image49.png"/><Relationship Id="rId4" Type="http://schemas.openxmlformats.org/officeDocument/2006/relationships/image" Target="../media/image16.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slide" Target="slide25.xml"/><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52.png"/><Relationship Id="rId5" Type="http://schemas.openxmlformats.org/officeDocument/2006/relationships/image" Target="../media/image18.png"/><Relationship Id="rId10" Type="http://schemas.openxmlformats.org/officeDocument/2006/relationships/image" Target="../media/image51.png"/><Relationship Id="rId4" Type="http://schemas.openxmlformats.org/officeDocument/2006/relationships/image" Target="../media/image16.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54.png"/><Relationship Id="rId5" Type="http://schemas.openxmlformats.org/officeDocument/2006/relationships/image" Target="../media/image18.png"/><Relationship Id="rId10" Type="http://schemas.openxmlformats.org/officeDocument/2006/relationships/image" Target="../media/image53.png"/><Relationship Id="rId4" Type="http://schemas.openxmlformats.org/officeDocument/2006/relationships/image" Target="../media/image16.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56.png"/><Relationship Id="rId5" Type="http://schemas.openxmlformats.org/officeDocument/2006/relationships/image" Target="../media/image18.png"/><Relationship Id="rId10" Type="http://schemas.openxmlformats.org/officeDocument/2006/relationships/image" Target="../media/image55.png"/><Relationship Id="rId4" Type="http://schemas.openxmlformats.org/officeDocument/2006/relationships/image" Target="../media/image16.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57.png"/><Relationship Id="rId4" Type="http://schemas.openxmlformats.org/officeDocument/2006/relationships/image" Target="../media/image16.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59.png"/><Relationship Id="rId5" Type="http://schemas.openxmlformats.org/officeDocument/2006/relationships/image" Target="../media/image18.png"/><Relationship Id="rId10" Type="http://schemas.openxmlformats.org/officeDocument/2006/relationships/image" Target="../media/image58.png"/><Relationship Id="rId4" Type="http://schemas.openxmlformats.org/officeDocument/2006/relationships/image" Target="../media/image16.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12"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6.png"/><Relationship Id="rId3" Type="http://schemas.openxmlformats.org/officeDocument/2006/relationships/slideLayout" Target="../slideLayouts/slideLayout12.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6.pn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notesSlide" Target="../notesSlides/notesSlide26.xml"/><Relationship Id="rId9" Type="http://schemas.openxmlformats.org/officeDocument/2006/relationships/image" Target="../media/image21.png"/><Relationship Id="rId1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19.xml"/><Relationship Id="rId7"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63.png"/><Relationship Id="rId2" Type="http://schemas.openxmlformats.org/officeDocument/2006/relationships/tags" Target="../tags/tag18.xml"/><Relationship Id="rId16" Type="http://schemas.openxmlformats.org/officeDocument/2006/relationships/image" Target="../media/image62.png"/><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notesSlide" Target="../notesSlides/notesSlide27.xml"/><Relationship Id="rId15" Type="http://schemas.openxmlformats.org/officeDocument/2006/relationships/image" Target="../media/image61.png"/><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png"/><Relationship Id="rId1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22.xml"/><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tags" Target="../tags/tag21.xml"/><Relationship Id="rId16" Type="http://schemas.openxmlformats.org/officeDocument/2006/relationships/image" Target="../media/image54.png"/><Relationship Id="rId1" Type="http://schemas.openxmlformats.org/officeDocument/2006/relationships/tags" Target="../tags/tag20.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notesSlide" Target="../notesSlides/notesSlide28.xml"/><Relationship Id="rId15" Type="http://schemas.openxmlformats.org/officeDocument/2006/relationships/image" Target="../media/image53.png"/><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png"/><Relationship Id="rId1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25.xml"/><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tags" Target="../tags/tag24.xml"/><Relationship Id="rId16" Type="http://schemas.openxmlformats.org/officeDocument/2006/relationships/image" Target="../media/image65.png"/><Relationship Id="rId1" Type="http://schemas.openxmlformats.org/officeDocument/2006/relationships/tags" Target="../tags/tag23.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notesSlide" Target="../notesSlides/notesSlide29.xml"/><Relationship Id="rId15" Type="http://schemas.openxmlformats.org/officeDocument/2006/relationships/image" Target="../media/image64.png"/><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png"/><Relationship Id="rId1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png"/><Relationship Id="rId18" Type="http://schemas.openxmlformats.org/officeDocument/2006/relationships/image" Target="../media/image67.png"/><Relationship Id="rId3" Type="http://schemas.openxmlformats.org/officeDocument/2006/relationships/tags" Target="../tags/tag28.xml"/><Relationship Id="rId7" Type="http://schemas.openxmlformats.org/officeDocument/2006/relationships/notesSlide" Target="../notesSlides/notesSlide30.xml"/><Relationship Id="rId12" Type="http://schemas.openxmlformats.org/officeDocument/2006/relationships/image" Target="../media/image21.png"/><Relationship Id="rId17" Type="http://schemas.openxmlformats.org/officeDocument/2006/relationships/image" Target="../media/image66.png"/><Relationship Id="rId2" Type="http://schemas.openxmlformats.org/officeDocument/2006/relationships/tags" Target="../tags/tag27.xml"/><Relationship Id="rId16" Type="http://schemas.openxmlformats.org/officeDocument/2006/relationships/image" Target="../media/image26.png"/><Relationship Id="rId1" Type="http://schemas.openxmlformats.org/officeDocument/2006/relationships/tags" Target="../tags/tag26.xml"/><Relationship Id="rId6" Type="http://schemas.openxmlformats.org/officeDocument/2006/relationships/slideLayout" Target="../slideLayouts/slideLayout12.xml"/><Relationship Id="rId11" Type="http://schemas.openxmlformats.org/officeDocument/2006/relationships/image" Target="../media/image20.png"/><Relationship Id="rId5" Type="http://schemas.openxmlformats.org/officeDocument/2006/relationships/video" Target="../media/media1.mp4"/><Relationship Id="rId15" Type="http://schemas.openxmlformats.org/officeDocument/2006/relationships/image" Target="../media/image23.png"/><Relationship Id="rId10" Type="http://schemas.openxmlformats.org/officeDocument/2006/relationships/image" Target="../media/image18.png"/><Relationship Id="rId4" Type="http://schemas.microsoft.com/office/2007/relationships/media" Target="../media/media1.mp4"/><Relationship Id="rId9" Type="http://schemas.openxmlformats.org/officeDocument/2006/relationships/image" Target="../media/image16.png"/><Relationship Id="rId1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png"/><Relationship Id="rId18" Type="http://schemas.openxmlformats.org/officeDocument/2006/relationships/image" Target="../media/image69.png"/><Relationship Id="rId3" Type="http://schemas.openxmlformats.org/officeDocument/2006/relationships/tags" Target="../tags/tag31.xml"/><Relationship Id="rId7" Type="http://schemas.openxmlformats.org/officeDocument/2006/relationships/notesSlide" Target="../notesSlides/notesSlide31.xml"/><Relationship Id="rId12" Type="http://schemas.openxmlformats.org/officeDocument/2006/relationships/image" Target="../media/image21.png"/><Relationship Id="rId17" Type="http://schemas.openxmlformats.org/officeDocument/2006/relationships/image" Target="../media/image68.png"/><Relationship Id="rId2" Type="http://schemas.openxmlformats.org/officeDocument/2006/relationships/tags" Target="../tags/tag30.xml"/><Relationship Id="rId16" Type="http://schemas.openxmlformats.org/officeDocument/2006/relationships/image" Target="../media/image26.png"/><Relationship Id="rId1" Type="http://schemas.openxmlformats.org/officeDocument/2006/relationships/tags" Target="../tags/tag29.xml"/><Relationship Id="rId6" Type="http://schemas.openxmlformats.org/officeDocument/2006/relationships/slideLayout" Target="../slideLayouts/slideLayout12.xml"/><Relationship Id="rId11" Type="http://schemas.openxmlformats.org/officeDocument/2006/relationships/image" Target="../media/image20.png"/><Relationship Id="rId5" Type="http://schemas.openxmlformats.org/officeDocument/2006/relationships/video" Target="../media/media2.mp4"/><Relationship Id="rId15" Type="http://schemas.openxmlformats.org/officeDocument/2006/relationships/image" Target="../media/image23.png"/><Relationship Id="rId10" Type="http://schemas.openxmlformats.org/officeDocument/2006/relationships/image" Target="../media/image18.png"/><Relationship Id="rId4" Type="http://schemas.microsoft.com/office/2007/relationships/media" Target="../media/media2.mp4"/><Relationship Id="rId9" Type="http://schemas.openxmlformats.org/officeDocument/2006/relationships/image" Target="../media/image16.png"/><Relationship Id="rId1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59.png"/><Relationship Id="rId5" Type="http://schemas.openxmlformats.org/officeDocument/2006/relationships/image" Target="../media/image18.png"/><Relationship Id="rId10" Type="http://schemas.openxmlformats.org/officeDocument/2006/relationships/image" Target="../media/image58.png"/><Relationship Id="rId4" Type="http://schemas.openxmlformats.org/officeDocument/2006/relationships/image" Target="../media/image16.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71.png"/><Relationship Id="rId5" Type="http://schemas.openxmlformats.org/officeDocument/2006/relationships/image" Target="../media/image18.png"/><Relationship Id="rId10" Type="http://schemas.openxmlformats.org/officeDocument/2006/relationships/image" Target="../media/image70.png"/><Relationship Id="rId4" Type="http://schemas.openxmlformats.org/officeDocument/2006/relationships/image" Target="../media/image16.png"/><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73.png"/><Relationship Id="rId5" Type="http://schemas.openxmlformats.org/officeDocument/2006/relationships/image" Target="../media/image18.png"/><Relationship Id="rId10" Type="http://schemas.openxmlformats.org/officeDocument/2006/relationships/image" Target="../media/image72.png"/><Relationship Id="rId4" Type="http://schemas.openxmlformats.org/officeDocument/2006/relationships/image" Target="../media/image16.png"/><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78.pn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76.png"/><Relationship Id="rId5" Type="http://schemas.openxmlformats.org/officeDocument/2006/relationships/image" Target="../media/image18.png"/><Relationship Id="rId10" Type="http://schemas.openxmlformats.org/officeDocument/2006/relationships/image" Target="../media/image75.png"/><Relationship Id="rId4" Type="http://schemas.openxmlformats.org/officeDocument/2006/relationships/image" Target="../media/image16.png"/><Relationship Id="rId9"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16.png"/><Relationship Id="rId17" Type="http://schemas.openxmlformats.org/officeDocument/2006/relationships/image" Target="../media/image79.png"/><Relationship Id="rId2" Type="http://schemas.openxmlformats.org/officeDocument/2006/relationships/tags" Target="../tags/tag33.xml"/><Relationship Id="rId16" Type="http://schemas.openxmlformats.org/officeDocument/2006/relationships/image" Target="../media/image22.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15.png"/><Relationship Id="rId5" Type="http://schemas.openxmlformats.org/officeDocument/2006/relationships/tags" Target="../tags/tag36.xml"/><Relationship Id="rId15" Type="http://schemas.openxmlformats.org/officeDocument/2006/relationships/image" Target="../media/image21.png"/><Relationship Id="rId10" Type="http://schemas.openxmlformats.org/officeDocument/2006/relationships/notesSlide" Target="../notesSlides/notesSlide36.xml"/><Relationship Id="rId19" Type="http://schemas.openxmlformats.org/officeDocument/2006/relationships/image" Target="../media/image26.png"/><Relationship Id="rId4" Type="http://schemas.openxmlformats.org/officeDocument/2006/relationships/tags" Target="../tags/tag35.xml"/><Relationship Id="rId9" Type="http://schemas.openxmlformats.org/officeDocument/2006/relationships/slideLayout" Target="../slideLayouts/slideLayout12.xml"/><Relationship Id="rId1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4.xml"/><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notesSlide" Target="../notesSlides/notesSlide4.xml"/><Relationship Id="rId15" Type="http://schemas.openxmlformats.org/officeDocument/2006/relationships/image" Target="../media/image27.png"/><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7.xml"/><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notesSlide" Target="../notesSlides/notesSlide5.xml"/><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tags" Target="../tags/tag10.xml"/><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notesSlide" Target="../notesSlides/notesSlide6.xml"/><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33.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34.png"/><Relationship Id="rId4" Type="http://schemas.openxmlformats.org/officeDocument/2006/relationships/image" Target="../media/image16.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A533F63-B0E4-4727-B68C-78BB0ECC73FD}"/>
              </a:ext>
            </a:extLst>
          </p:cNvPr>
          <p:cNvGrpSpPr/>
          <p:nvPr/>
        </p:nvGrpSpPr>
        <p:grpSpPr>
          <a:xfrm>
            <a:off x="0" y="0"/>
            <a:ext cx="12192000" cy="6858000"/>
            <a:chOff x="0" y="0"/>
            <a:chExt cx="12192000" cy="6858000"/>
          </a:xfrm>
        </p:grpSpPr>
        <p:pic>
          <p:nvPicPr>
            <p:cNvPr id="5" name="图片 4">
              <a:extLst>
                <a:ext uri="{FF2B5EF4-FFF2-40B4-BE49-F238E27FC236}">
                  <a16:creationId xmlns:a16="http://schemas.microsoft.com/office/drawing/2014/main" id="{136E83B2-6E47-465D-847D-30A881F67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FAEBF8D2-BD5A-43F7-A12C-E018C53CD251}"/>
                </a:ext>
              </a:extLst>
            </p:cNvPr>
            <p:cNvSpPr/>
            <p:nvPr/>
          </p:nvSpPr>
          <p:spPr>
            <a:xfrm>
              <a:off x="4343400" y="986589"/>
              <a:ext cx="3621505" cy="15039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BB946EF2-ADC6-41D9-ABE0-617E11DF6453}"/>
              </a:ext>
            </a:extLst>
          </p:cNvPr>
          <p:cNvSpPr txBox="1"/>
          <p:nvPr/>
        </p:nvSpPr>
        <p:spPr>
          <a:xfrm>
            <a:off x="3858367" y="991468"/>
            <a:ext cx="8093378" cy="1200329"/>
          </a:xfrm>
          <a:prstGeom prst="rect">
            <a:avLst/>
          </a:prstGeom>
          <a:noFill/>
        </p:spPr>
        <p:txBody>
          <a:bodyPr wrap="square" rtlCol="0">
            <a:spAutoFit/>
          </a:bodyPr>
          <a:lstStyle/>
          <a:p>
            <a:pPr algn="ctr"/>
            <a:r>
              <a:rPr lang="zh-CN" altLang="en-US" sz="7200" b="1" dirty="0">
                <a:latin typeface="专业字体设计服务/WWW.ZTSGC.COM/" panose="02000000000000000000" pitchFamily="2" charset="-122"/>
                <a:ea typeface="专业字体设计服务/WWW.ZTSGC.COM/" panose="02000000000000000000" pitchFamily="2" charset="-122"/>
              </a:rPr>
              <a:t>病理细胞实例分割</a:t>
            </a:r>
          </a:p>
        </p:txBody>
      </p:sp>
      <p:grpSp>
        <p:nvGrpSpPr>
          <p:cNvPr id="20" name="组合 19">
            <a:extLst>
              <a:ext uri="{FF2B5EF4-FFF2-40B4-BE49-F238E27FC236}">
                <a16:creationId xmlns:a16="http://schemas.microsoft.com/office/drawing/2014/main" id="{943DA86D-D1FD-4E91-B522-9434A250C704}"/>
              </a:ext>
            </a:extLst>
          </p:cNvPr>
          <p:cNvGrpSpPr/>
          <p:nvPr/>
        </p:nvGrpSpPr>
        <p:grpSpPr>
          <a:xfrm>
            <a:off x="4823317" y="2186918"/>
            <a:ext cx="3141588" cy="2035409"/>
            <a:chOff x="7369175" y="8126164"/>
            <a:chExt cx="5523322" cy="3229795"/>
          </a:xfrm>
        </p:grpSpPr>
        <p:pic>
          <p:nvPicPr>
            <p:cNvPr id="21" name="image 100011">
              <a:extLst>
                <a:ext uri="{FF2B5EF4-FFF2-40B4-BE49-F238E27FC236}">
                  <a16:creationId xmlns:a16="http://schemas.microsoft.com/office/drawing/2014/main" id="{9B693BF3-2C1B-494B-8F5A-B6D63E21F475}"/>
                </a:ext>
              </a:extLst>
            </p:cNvPr>
            <p:cNvPicPr>
              <a:picLocks noChangeAspect="1"/>
            </p:cNvPicPr>
            <p:nvPr/>
          </p:nvPicPr>
          <p:blipFill>
            <a:blip r:embed="rId4"/>
            <a:srcRect/>
            <a:stretch>
              <a:fillRect/>
            </a:stretch>
          </p:blipFill>
          <p:spPr>
            <a:xfrm>
              <a:off x="7734300" y="8928099"/>
              <a:ext cx="4699000" cy="1981201"/>
            </a:xfrm>
            <a:prstGeom prst="rect">
              <a:avLst/>
            </a:prstGeom>
          </p:spPr>
        </p:pic>
        <p:sp>
          <p:nvSpPr>
            <p:cNvPr id="22" name="Object 100012">
              <a:extLst>
                <a:ext uri="{FF2B5EF4-FFF2-40B4-BE49-F238E27FC236}">
                  <a16:creationId xmlns:a16="http://schemas.microsoft.com/office/drawing/2014/main" id="{BB37C05F-B125-4368-B52C-73AA27641919}"/>
                </a:ext>
              </a:extLst>
            </p:cNvPr>
            <p:cNvSpPr txBox="1"/>
            <p:nvPr/>
          </p:nvSpPr>
          <p:spPr>
            <a:xfrm>
              <a:off x="8529307" y="9118408"/>
              <a:ext cx="3962399" cy="1367872"/>
            </a:xfrm>
            <a:prstGeom prst="rect">
              <a:avLst/>
            </a:prstGeom>
          </p:spPr>
          <p:txBody>
            <a:bodyPr vert="horz" rtlCol="0" anchor="t" anchorCtr="0">
              <a:noAutofit/>
            </a:bodyPr>
            <a:lstStyle/>
            <a:p>
              <a:pPr algn="l">
                <a:lnSpc>
                  <a:spcPct val="114166"/>
                </a:lnSpc>
              </a:pPr>
              <a:endParaRPr lang="en-US" sz="3200" b="1" dirty="0">
                <a:latin typeface="专业字体设计服务/WWW.ZTSGC.COM/" panose="02000000000000000000" pitchFamily="2" charset="-122"/>
                <a:ea typeface="专业字体设计服务/WWW.ZTSGC.COM/" panose="02000000000000000000" pitchFamily="2" charset="-122"/>
              </a:endParaRPr>
            </a:p>
          </p:txBody>
        </p:sp>
        <p:pic>
          <p:nvPicPr>
            <p:cNvPr id="23" name="image 100013">
              <a:extLst>
                <a:ext uri="{FF2B5EF4-FFF2-40B4-BE49-F238E27FC236}">
                  <a16:creationId xmlns:a16="http://schemas.microsoft.com/office/drawing/2014/main" id="{EED65C84-A4F0-49A9-8B04-39524A435A47}"/>
                </a:ext>
              </a:extLst>
            </p:cNvPr>
            <p:cNvPicPr>
              <a:picLocks noChangeAspect="1"/>
            </p:cNvPicPr>
            <p:nvPr/>
          </p:nvPicPr>
          <p:blipFill>
            <a:blip r:embed="rId5"/>
            <a:srcRect/>
            <a:stretch>
              <a:fillRect/>
            </a:stretch>
          </p:blipFill>
          <p:spPr>
            <a:xfrm>
              <a:off x="11431997" y="8126164"/>
              <a:ext cx="1460500" cy="1460500"/>
            </a:xfrm>
            <a:prstGeom prst="rect">
              <a:avLst/>
            </a:prstGeom>
          </p:spPr>
        </p:pic>
        <p:pic>
          <p:nvPicPr>
            <p:cNvPr id="24" name="image 100014">
              <a:extLst>
                <a:ext uri="{FF2B5EF4-FFF2-40B4-BE49-F238E27FC236}">
                  <a16:creationId xmlns:a16="http://schemas.microsoft.com/office/drawing/2014/main" id="{2A6AC55C-8301-4D36-A6F3-C1125B402A8A}"/>
                </a:ext>
              </a:extLst>
            </p:cNvPr>
            <p:cNvPicPr>
              <a:picLocks noChangeAspect="1"/>
            </p:cNvPicPr>
            <p:nvPr/>
          </p:nvPicPr>
          <p:blipFill>
            <a:blip r:embed="rId6"/>
            <a:srcRect/>
            <a:stretch>
              <a:fillRect/>
            </a:stretch>
          </p:blipFill>
          <p:spPr>
            <a:xfrm>
              <a:off x="7369175" y="10403459"/>
              <a:ext cx="977900" cy="952500"/>
            </a:xfrm>
            <a:prstGeom prst="rect">
              <a:avLst/>
            </a:prstGeom>
          </p:spPr>
        </p:pic>
      </p:grpSp>
      <p:sp>
        <p:nvSpPr>
          <p:cNvPr id="19" name="矩形 18">
            <a:extLst>
              <a:ext uri="{FF2B5EF4-FFF2-40B4-BE49-F238E27FC236}">
                <a16:creationId xmlns:a16="http://schemas.microsoft.com/office/drawing/2014/main" id="{75B9CB70-37D7-406E-B531-16C767B76CAF}"/>
              </a:ext>
            </a:extLst>
          </p:cNvPr>
          <p:cNvSpPr/>
          <p:nvPr/>
        </p:nvSpPr>
        <p:spPr>
          <a:xfrm>
            <a:off x="5308041" y="2870861"/>
            <a:ext cx="2000191" cy="923330"/>
          </a:xfrm>
          <a:prstGeom prst="rect">
            <a:avLst/>
          </a:prstGeom>
        </p:spPr>
        <p:txBody>
          <a:bodyPr wrap="square">
            <a:spAutoFit/>
          </a:bodyPr>
          <a:lstStyle/>
          <a:p>
            <a:pPr fontAlgn="base"/>
            <a:r>
              <a:rPr lang="zh-CN" altLang="en-US" b="0" i="0" dirty="0">
                <a:solidFill>
                  <a:srgbClr val="666666"/>
                </a:solidFill>
                <a:effectLst/>
                <a:latin typeface="专业字体设计服务/WWW.ZTSGC.COM/" panose="02000000000000000000" pitchFamily="2" charset="-122"/>
                <a:ea typeface="专业字体设计服务/WWW.ZTSGC.COM/" panose="02000000000000000000" pitchFamily="2" charset="-122"/>
              </a:rPr>
              <a:t>王梓霖</a:t>
            </a:r>
            <a:r>
              <a:rPr lang="en-US" altLang="zh-CN" b="0" i="0" dirty="0">
                <a:solidFill>
                  <a:srgbClr val="666666"/>
                </a:solidFill>
                <a:effectLst/>
                <a:latin typeface="专业字体设计服务/WWW.ZTSGC.COM/" panose="02000000000000000000" pitchFamily="2" charset="-122"/>
                <a:ea typeface="专业字体设计服务/WWW.ZTSGC.COM/" panose="02000000000000000000" pitchFamily="2" charset="-122"/>
              </a:rPr>
              <a:t>	 </a:t>
            </a:r>
            <a:r>
              <a:rPr lang="zh-CN" altLang="en-US" b="0" i="0" dirty="0">
                <a:solidFill>
                  <a:srgbClr val="666666"/>
                </a:solidFill>
                <a:effectLst/>
                <a:latin typeface="专业字体设计服务/WWW.ZTSGC.COM/" panose="02000000000000000000" pitchFamily="2" charset="-122"/>
                <a:ea typeface="专业字体设计服务/WWW.ZTSGC.COM/" panose="02000000000000000000" pitchFamily="2" charset="-122"/>
              </a:rPr>
              <a:t> 樊翔宇</a:t>
            </a:r>
            <a:endParaRPr lang="en-US" altLang="zh-CN" b="0" i="0" dirty="0">
              <a:solidFill>
                <a:srgbClr val="666666"/>
              </a:solidFill>
              <a:effectLst/>
              <a:latin typeface="专业字体设计服务/WWW.ZTSGC.COM/" panose="02000000000000000000" pitchFamily="2" charset="-122"/>
              <a:ea typeface="专业字体设计服务/WWW.ZTSGC.COM/" panose="02000000000000000000" pitchFamily="2" charset="-122"/>
            </a:endParaRPr>
          </a:p>
          <a:p>
            <a:pPr fontAlgn="base"/>
            <a:endParaRPr lang="en-US" altLang="zh-CN" b="0" i="0" dirty="0">
              <a:solidFill>
                <a:srgbClr val="666666"/>
              </a:solidFill>
              <a:effectLst/>
              <a:latin typeface="专业字体设计服务/WWW.ZTSGC.COM/" panose="02000000000000000000" pitchFamily="2" charset="-122"/>
              <a:ea typeface="专业字体设计服务/WWW.ZTSGC.COM/" panose="02000000000000000000" pitchFamily="2" charset="-122"/>
            </a:endParaRPr>
          </a:p>
          <a:p>
            <a:pPr fontAlgn="base"/>
            <a:r>
              <a:rPr lang="zh-CN" altLang="en-US" dirty="0">
                <a:solidFill>
                  <a:srgbClr val="666666"/>
                </a:solidFill>
                <a:latin typeface="专业字体设计服务/WWW.ZTSGC.COM/" panose="02000000000000000000" pitchFamily="2" charset="-122"/>
                <a:ea typeface="专业字体设计服务/WWW.ZTSGC.COM/" panose="02000000000000000000" pitchFamily="2" charset="-122"/>
              </a:rPr>
              <a:t>刘书良 </a:t>
            </a:r>
            <a:r>
              <a:rPr lang="en-US" altLang="zh-CN" dirty="0">
                <a:solidFill>
                  <a:srgbClr val="666666"/>
                </a:solidFill>
                <a:latin typeface="专业字体设计服务/WWW.ZTSGC.COM/" panose="02000000000000000000" pitchFamily="2" charset="-122"/>
                <a:ea typeface="专业字体设计服务/WWW.ZTSGC.COM/" panose="02000000000000000000" pitchFamily="2" charset="-122"/>
              </a:rPr>
              <a:t>	  </a:t>
            </a:r>
            <a:r>
              <a:rPr lang="zh-CN" altLang="en-US" dirty="0">
                <a:solidFill>
                  <a:srgbClr val="666666"/>
                </a:solidFill>
                <a:latin typeface="专业字体设计服务/WWW.ZTSGC.COM/" panose="02000000000000000000" pitchFamily="2" charset="-122"/>
                <a:ea typeface="专业字体设计服务/WWW.ZTSGC.COM/" panose="02000000000000000000" pitchFamily="2" charset="-122"/>
              </a:rPr>
              <a:t>王晓圉</a:t>
            </a:r>
            <a:endParaRPr lang="zh-CN" altLang="en-US" b="0" i="0" dirty="0">
              <a:solidFill>
                <a:srgbClr val="666666"/>
              </a:solidFill>
              <a:effectLst/>
              <a:latin typeface="专业字体设计服务/WWW.ZTSGC.COM/" panose="02000000000000000000" pitchFamily="2" charset="-122"/>
              <a:ea typeface="专业字体设计服务/WWW.ZTSGC.COM/" panose="02000000000000000000" pitchFamily="2" charset="-122"/>
            </a:endParaRPr>
          </a:p>
        </p:txBody>
      </p:sp>
    </p:spTree>
    <p:extLst>
      <p:ext uri="{BB962C8B-B14F-4D97-AF65-F5344CB8AC3E}">
        <p14:creationId xmlns:p14="http://schemas.microsoft.com/office/powerpoint/2010/main" val="10792505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500" fill="hold"/>
                                        <p:tgtEl>
                                          <p:spTgt spid="19"/>
                                        </p:tgtEl>
                                        <p:attrNameLst>
                                          <p:attrName>ppt_x</p:attrName>
                                        </p:attrNameLst>
                                      </p:cBhvr>
                                      <p:tavLst>
                                        <p:tav tm="0">
                                          <p:val>
                                            <p:strVal val="1+#ppt_w/2"/>
                                          </p:val>
                                        </p:tav>
                                        <p:tav tm="100000">
                                          <p:val>
                                            <p:strVal val="#ppt_x"/>
                                          </p:val>
                                        </p:tav>
                                      </p:tavLst>
                                    </p:anim>
                                    <p:anim calcmode="lin" valueType="num">
                                      <p:cBhvr additive="base">
                                        <p:cTn id="12" dur="1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9"/>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03" name="文本框 102">
            <a:extLst>
              <a:ext uri="{FF2B5EF4-FFF2-40B4-BE49-F238E27FC236}">
                <a16:creationId xmlns:a16="http://schemas.microsoft.com/office/drawing/2014/main" id="{BCA74744-BB92-4148-A63A-9D676506633C}"/>
              </a:ext>
            </a:extLst>
          </p:cNvPr>
          <p:cNvSpPr txBox="1"/>
          <p:nvPr/>
        </p:nvSpPr>
        <p:spPr>
          <a:xfrm>
            <a:off x="2443046" y="3463042"/>
            <a:ext cx="5687898" cy="1288366"/>
          </a:xfrm>
          <a:prstGeom prst="rect">
            <a:avLst/>
          </a:prstGeom>
          <a:noFill/>
        </p:spPr>
        <p:txBody>
          <a:bodyPr wrap="square">
            <a:spAutoFit/>
          </a:bodyPr>
          <a:lstStyle/>
          <a:p>
            <a:pPr algn="ctr">
              <a:lnSpc>
                <a:spcPct val="150000"/>
              </a:lnSpc>
            </a:pP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Mask R-CNN r50</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和</a:t>
            </a: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r101</a:t>
            </a:r>
          </a:p>
          <a:p>
            <a:pPr algn="ctr">
              <a:lnSpc>
                <a:spcPct val="150000"/>
              </a:lnSpc>
            </a:pP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Cascade Mask-RCNN r50 r101</a:t>
            </a:r>
            <a:endParaRPr lang="en-US" altLang="zh-CN" dirty="0">
              <a:solidFill>
                <a:schemeClr val="tx1">
                  <a:lumMod val="75000"/>
                  <a:lumOff val="25000"/>
                </a:schemeClr>
              </a:solidFill>
              <a:latin typeface="华文细黑" panose="02010600040101010101" pitchFamily="2" charset="-122"/>
              <a:ea typeface="华文细黑" panose="02010600040101010101" pitchFamily="2" charset="-122"/>
            </a:endParaRPr>
          </a:p>
          <a:p>
            <a:pPr algn="ctr">
              <a:lnSpc>
                <a:spcPct val="150000"/>
              </a:lnSpc>
            </a:pPr>
            <a:r>
              <a:rPr lang="en-US" altLang="zh-CN" sz="1800" dirty="0" err="1">
                <a:solidFill>
                  <a:schemeClr val="tx1">
                    <a:lumMod val="75000"/>
                    <a:lumOff val="25000"/>
                  </a:schemeClr>
                </a:solidFill>
                <a:latin typeface="华文细黑" panose="02010600040101010101" pitchFamily="2" charset="-122"/>
                <a:ea typeface="华文细黑" panose="02010600040101010101" pitchFamily="2" charset="-122"/>
              </a:rPr>
              <a:t>Condinst</a:t>
            </a: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 r50</a:t>
            </a:r>
            <a:endPar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04" name="Object 30007">
            <a:extLst>
              <a:ext uri="{FF2B5EF4-FFF2-40B4-BE49-F238E27FC236}">
                <a16:creationId xmlns:a16="http://schemas.microsoft.com/office/drawing/2014/main" id="{AA64B33C-1C9E-4984-80E2-780B8A4C68B3}"/>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所有模型介绍</a:t>
            </a:r>
          </a:p>
          <a:p>
            <a:pPr algn="ctr">
              <a:lnSpc>
                <a:spcPct val="100000"/>
              </a:lnSpc>
            </a:pPr>
            <a:endPar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pic>
        <p:nvPicPr>
          <p:cNvPr id="6" name="图片 5">
            <a:extLst>
              <a:ext uri="{FF2B5EF4-FFF2-40B4-BE49-F238E27FC236}">
                <a16:creationId xmlns:a16="http://schemas.microsoft.com/office/drawing/2014/main" id="{BEB63D88-35FF-4EF9-B762-064D339553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9419" y="1564835"/>
            <a:ext cx="5082844" cy="1614334"/>
          </a:xfrm>
          <a:prstGeom prst="rect">
            <a:avLst/>
          </a:prstGeom>
        </p:spPr>
      </p:pic>
    </p:spTree>
    <p:extLst>
      <p:ext uri="{BB962C8B-B14F-4D97-AF65-F5344CB8AC3E}">
        <p14:creationId xmlns:p14="http://schemas.microsoft.com/office/powerpoint/2010/main" val="3666361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9"/>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03" name="文本框 102">
            <a:extLst>
              <a:ext uri="{FF2B5EF4-FFF2-40B4-BE49-F238E27FC236}">
                <a16:creationId xmlns:a16="http://schemas.microsoft.com/office/drawing/2014/main" id="{BCA74744-BB92-4148-A63A-9D676506633C}"/>
              </a:ext>
            </a:extLst>
          </p:cNvPr>
          <p:cNvSpPr txBox="1"/>
          <p:nvPr/>
        </p:nvSpPr>
        <p:spPr>
          <a:xfrm>
            <a:off x="233529" y="1433649"/>
            <a:ext cx="5016616" cy="457369"/>
          </a:xfrm>
          <a:prstGeom prst="rect">
            <a:avLst/>
          </a:prstGeom>
          <a:noFill/>
        </p:spPr>
        <p:txBody>
          <a:bodyPr wrap="square">
            <a:spAutoFit/>
          </a:bodyPr>
          <a:lstStyle/>
          <a:p>
            <a:pPr algn="ctr">
              <a:lnSpc>
                <a:spcPct val="150000"/>
              </a:lnSpc>
            </a:pP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所有数据集。</a:t>
            </a: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04" name="Object 30007">
            <a:extLst>
              <a:ext uri="{FF2B5EF4-FFF2-40B4-BE49-F238E27FC236}">
                <a16:creationId xmlns:a16="http://schemas.microsoft.com/office/drawing/2014/main" id="{AA64B33C-1C9E-4984-80E2-780B8A4C68B3}"/>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数据处理</a:t>
            </a:r>
          </a:p>
          <a:p>
            <a:pPr algn="ctr">
              <a:lnSpc>
                <a:spcPct val="100000"/>
              </a:lnSpc>
            </a:pPr>
            <a:endPar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pic>
        <p:nvPicPr>
          <p:cNvPr id="16" name="图片 15">
            <a:extLst>
              <a:ext uri="{FF2B5EF4-FFF2-40B4-BE49-F238E27FC236}">
                <a16:creationId xmlns:a16="http://schemas.microsoft.com/office/drawing/2014/main" id="{3F862ECB-825F-4B47-90D5-B18BA8D6C8FE}"/>
              </a:ext>
            </a:extLst>
          </p:cNvPr>
          <p:cNvPicPr/>
          <p:nvPr/>
        </p:nvPicPr>
        <p:blipFill>
          <a:blip r:embed="rId11"/>
          <a:stretch>
            <a:fillRect/>
          </a:stretch>
        </p:blipFill>
        <p:spPr>
          <a:xfrm>
            <a:off x="695460" y="1913631"/>
            <a:ext cx="4554685" cy="2424638"/>
          </a:xfrm>
          <a:prstGeom prst="rect">
            <a:avLst/>
          </a:prstGeom>
        </p:spPr>
      </p:pic>
      <p:pic>
        <p:nvPicPr>
          <p:cNvPr id="17" name="图片 16">
            <a:extLst>
              <a:ext uri="{FF2B5EF4-FFF2-40B4-BE49-F238E27FC236}">
                <a16:creationId xmlns:a16="http://schemas.microsoft.com/office/drawing/2014/main" id="{32F410ED-3B7C-4160-9CC2-7EAF9D0721E8}"/>
              </a:ext>
            </a:extLst>
          </p:cNvPr>
          <p:cNvPicPr/>
          <p:nvPr/>
        </p:nvPicPr>
        <p:blipFill>
          <a:blip r:embed="rId12"/>
          <a:stretch>
            <a:fillRect/>
          </a:stretch>
        </p:blipFill>
        <p:spPr>
          <a:xfrm>
            <a:off x="5774004" y="1900477"/>
            <a:ext cx="5274310" cy="1259840"/>
          </a:xfrm>
          <a:prstGeom prst="rect">
            <a:avLst/>
          </a:prstGeom>
        </p:spPr>
      </p:pic>
      <p:pic>
        <p:nvPicPr>
          <p:cNvPr id="18" name="图片 17">
            <a:extLst>
              <a:ext uri="{FF2B5EF4-FFF2-40B4-BE49-F238E27FC236}">
                <a16:creationId xmlns:a16="http://schemas.microsoft.com/office/drawing/2014/main" id="{94403E8C-0F5C-46AD-AB3F-281656F1F5E6}"/>
              </a:ext>
            </a:extLst>
          </p:cNvPr>
          <p:cNvPicPr/>
          <p:nvPr/>
        </p:nvPicPr>
        <p:blipFill>
          <a:blip r:embed="rId13"/>
          <a:stretch>
            <a:fillRect/>
          </a:stretch>
        </p:blipFill>
        <p:spPr>
          <a:xfrm>
            <a:off x="5774004" y="3179809"/>
            <a:ext cx="5274310" cy="3053080"/>
          </a:xfrm>
          <a:prstGeom prst="rect">
            <a:avLst/>
          </a:prstGeom>
        </p:spPr>
      </p:pic>
      <p:sp>
        <p:nvSpPr>
          <p:cNvPr id="20" name="文本框 19">
            <a:extLst>
              <a:ext uri="{FF2B5EF4-FFF2-40B4-BE49-F238E27FC236}">
                <a16:creationId xmlns:a16="http://schemas.microsoft.com/office/drawing/2014/main" id="{69A26E3A-7A74-407A-BD23-45E914D5126E}"/>
              </a:ext>
            </a:extLst>
          </p:cNvPr>
          <p:cNvSpPr txBox="1"/>
          <p:nvPr/>
        </p:nvSpPr>
        <p:spPr>
          <a:xfrm>
            <a:off x="629479" y="4541721"/>
            <a:ext cx="4882202" cy="646331"/>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7275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张图片数据量很大，源数据是</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labelme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格式。经过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json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类遍历查看，共有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p>
        </p:txBody>
      </p:sp>
    </p:spTree>
    <p:extLst>
      <p:ext uri="{BB962C8B-B14F-4D97-AF65-F5344CB8AC3E}">
        <p14:creationId xmlns:p14="http://schemas.microsoft.com/office/powerpoint/2010/main" val="35657334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9"/>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文本框 102">
            <a:extLst>
              <a:ext uri="{FF2B5EF4-FFF2-40B4-BE49-F238E27FC236}">
                <a16:creationId xmlns:a16="http://schemas.microsoft.com/office/drawing/2014/main" id="{BCA74744-BB92-4148-A63A-9D676506633C}"/>
              </a:ext>
            </a:extLst>
          </p:cNvPr>
          <p:cNvSpPr txBox="1"/>
          <p:nvPr/>
        </p:nvSpPr>
        <p:spPr>
          <a:xfrm>
            <a:off x="459226" y="1420147"/>
            <a:ext cx="3623069" cy="1703864"/>
          </a:xfrm>
          <a:prstGeom prst="rect">
            <a:avLst/>
          </a:prstGeom>
          <a:noFill/>
        </p:spPr>
        <p:txBody>
          <a:bodyPr wrap="square">
            <a:spAutoFit/>
          </a:bodyPr>
          <a:lstStyle/>
          <a:p>
            <a:pPr>
              <a:lnSpc>
                <a:spcPct val="150000"/>
              </a:lnSpc>
            </a:pP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写一个</a:t>
            </a: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txt</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文本存储有多少个类</a:t>
            </a: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endParaRPr>
          </a:p>
          <a:p>
            <a:pPr>
              <a:lnSpc>
                <a:spcPct val="150000"/>
              </a:lnSpc>
            </a:pP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根据以上</a:t>
            </a: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background</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将会被存为第</a:t>
            </a: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0</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类。</a:t>
            </a:r>
          </a:p>
          <a:p>
            <a:pPr algn="ctr">
              <a:lnSpc>
                <a:spcPct val="150000"/>
              </a:lnSpc>
            </a:pPr>
            <a:endPar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104" name="Object 30007">
            <a:extLst>
              <a:ext uri="{FF2B5EF4-FFF2-40B4-BE49-F238E27FC236}">
                <a16:creationId xmlns:a16="http://schemas.microsoft.com/office/drawing/2014/main" id="{AA64B33C-1C9E-4984-80E2-780B8A4C68B3}"/>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数据处理</a:t>
            </a:r>
          </a:p>
        </p:txBody>
      </p:sp>
      <p:sp>
        <p:nvSpPr>
          <p:cNvPr id="19" name="文本框 18">
            <a:extLst>
              <a:ext uri="{FF2B5EF4-FFF2-40B4-BE49-F238E27FC236}">
                <a16:creationId xmlns:a16="http://schemas.microsoft.com/office/drawing/2014/main" id="{EF21BEA8-6C86-48C4-9D6D-14F27F61A5A3}"/>
              </a:ext>
            </a:extLst>
          </p:cNvPr>
          <p:cNvSpPr txBox="1"/>
          <p:nvPr/>
        </p:nvSpPr>
        <p:spPr>
          <a:xfrm>
            <a:off x="849983" y="3513370"/>
            <a:ext cx="4638375" cy="1477328"/>
          </a:xfrm>
          <a:prstGeom prst="rect">
            <a:avLst/>
          </a:prstGeom>
          <a:noFill/>
        </p:spPr>
        <p:txBody>
          <a:bodyPr wrap="square">
            <a:spAutoFit/>
          </a:bodyPr>
          <a:lstStyle/>
          <a:p>
            <a:pPr algn="just"/>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根据</a:t>
            </a:r>
            <a:r>
              <a:rPr lang="en-US" altLang="zh-CN" dirty="0">
                <a:solidFill>
                  <a:schemeClr val="tx1">
                    <a:lumMod val="75000"/>
                    <a:lumOff val="25000"/>
                  </a:schemeClr>
                </a:solidFill>
                <a:latin typeface="华文细黑" panose="02010600040101010101" pitchFamily="2" charset="-122"/>
                <a:ea typeface="华文细黑" panose="02010600040101010101" pitchFamily="2" charset="-122"/>
              </a:rPr>
              <a:t>txt</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文本里的类，在</a:t>
            </a:r>
            <a:r>
              <a:rPr lang="en-US" altLang="zh-CN" dirty="0" err="1">
                <a:solidFill>
                  <a:schemeClr val="tx1">
                    <a:lumMod val="75000"/>
                    <a:lumOff val="25000"/>
                  </a:schemeClr>
                </a:solidFill>
                <a:latin typeface="华文细黑" panose="02010600040101010101" pitchFamily="2" charset="-122"/>
                <a:ea typeface="华文细黑" panose="02010600040101010101" pitchFamily="2" charset="-122"/>
              </a:rPr>
              <a:t>labelme</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数据集里找到相对应的类，生成标准的</a:t>
            </a:r>
            <a:r>
              <a:rPr lang="en-US" altLang="zh-CN" dirty="0">
                <a:solidFill>
                  <a:schemeClr val="tx1">
                    <a:lumMod val="75000"/>
                    <a:lumOff val="25000"/>
                  </a:schemeClr>
                </a:solidFill>
                <a:latin typeface="华文细黑" panose="02010600040101010101" pitchFamily="2" charset="-122"/>
                <a:ea typeface="华文细黑" panose="02010600040101010101" pitchFamily="2" charset="-122"/>
              </a:rPr>
              <a:t>coco</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数据集的</a:t>
            </a:r>
            <a:r>
              <a:rPr lang="en-US" altLang="zh-CN" dirty="0">
                <a:solidFill>
                  <a:schemeClr val="tx1">
                    <a:lumMod val="75000"/>
                    <a:lumOff val="25000"/>
                  </a:schemeClr>
                </a:solidFill>
                <a:latin typeface="华文细黑" panose="02010600040101010101" pitchFamily="2" charset="-122"/>
                <a:ea typeface="华文细黑" panose="02010600040101010101" pitchFamily="2" charset="-122"/>
              </a:rPr>
              <a:t>train2017.json</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和</a:t>
            </a:r>
            <a:r>
              <a:rPr lang="en-US" altLang="zh-CN" dirty="0">
                <a:solidFill>
                  <a:schemeClr val="tx1">
                    <a:lumMod val="75000"/>
                    <a:lumOff val="25000"/>
                  </a:schemeClr>
                </a:solidFill>
                <a:latin typeface="华文细黑" panose="02010600040101010101" pitchFamily="2" charset="-122"/>
                <a:ea typeface="华文细黑" panose="02010600040101010101" pitchFamily="2" charset="-122"/>
              </a:rPr>
              <a:t>val2017.json</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。把对应的图片存在对应的</a:t>
            </a:r>
            <a:r>
              <a:rPr lang="en-US" altLang="zh-CN" dirty="0">
                <a:solidFill>
                  <a:schemeClr val="tx1">
                    <a:lumMod val="75000"/>
                    <a:lumOff val="25000"/>
                  </a:schemeClr>
                </a:solidFill>
                <a:latin typeface="华文细黑" panose="02010600040101010101" pitchFamily="2" charset="-122"/>
                <a:ea typeface="华文细黑" panose="02010600040101010101" pitchFamily="2" charset="-122"/>
              </a:rPr>
              <a:t>train</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集和</a:t>
            </a:r>
            <a:r>
              <a:rPr lang="en-US" altLang="zh-CN" dirty="0" err="1">
                <a:solidFill>
                  <a:schemeClr val="tx1">
                    <a:lumMod val="75000"/>
                    <a:lumOff val="25000"/>
                  </a:schemeClr>
                </a:solidFill>
                <a:latin typeface="华文细黑" panose="02010600040101010101" pitchFamily="2" charset="-122"/>
                <a:ea typeface="华文细黑" panose="02010600040101010101" pitchFamily="2" charset="-122"/>
              </a:rPr>
              <a:t>val</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集以</a:t>
            </a:r>
            <a:r>
              <a:rPr lang="en-US" altLang="zh-CN" dirty="0">
                <a:solidFill>
                  <a:schemeClr val="tx1">
                    <a:lumMod val="75000"/>
                    <a:lumOff val="25000"/>
                  </a:schemeClr>
                </a:solidFill>
                <a:latin typeface="华文细黑" panose="02010600040101010101" pitchFamily="2" charset="-122"/>
                <a:ea typeface="华文细黑" panose="02010600040101010101" pitchFamily="2" charset="-122"/>
              </a:rPr>
              <a:t>jpg</a:t>
            </a:r>
            <a:r>
              <a:rPr lang="zh-CN" altLang="zh-CN" dirty="0">
                <a:solidFill>
                  <a:schemeClr val="tx1">
                    <a:lumMod val="75000"/>
                    <a:lumOff val="25000"/>
                  </a:schemeClr>
                </a:solidFill>
                <a:latin typeface="华文细黑" panose="02010600040101010101" pitchFamily="2" charset="-122"/>
                <a:ea typeface="华文细黑" panose="02010600040101010101" pitchFamily="2" charset="-122"/>
              </a:rPr>
              <a:t>的格式存储。</a:t>
            </a:r>
          </a:p>
        </p:txBody>
      </p:sp>
      <p:pic>
        <p:nvPicPr>
          <p:cNvPr id="17" name="图片 16">
            <a:extLst>
              <a:ext uri="{FF2B5EF4-FFF2-40B4-BE49-F238E27FC236}">
                <a16:creationId xmlns:a16="http://schemas.microsoft.com/office/drawing/2014/main" id="{AC8B3064-5B91-4302-99D7-5780A4FA76F3}"/>
              </a:ext>
            </a:extLst>
          </p:cNvPr>
          <p:cNvPicPr/>
          <p:nvPr/>
        </p:nvPicPr>
        <p:blipFill>
          <a:blip r:embed="rId10"/>
          <a:stretch>
            <a:fillRect/>
          </a:stretch>
        </p:blipFill>
        <p:spPr>
          <a:xfrm>
            <a:off x="6204418" y="1420198"/>
            <a:ext cx="4746793" cy="4595841"/>
          </a:xfrm>
          <a:prstGeom prst="rect">
            <a:avLst/>
          </a:prstGeom>
        </p:spPr>
      </p:pic>
      <p:pic>
        <p:nvPicPr>
          <p:cNvPr id="18" name="图片 17">
            <a:extLst>
              <a:ext uri="{FF2B5EF4-FFF2-40B4-BE49-F238E27FC236}">
                <a16:creationId xmlns:a16="http://schemas.microsoft.com/office/drawing/2014/main" id="{1B8DDB8B-9493-401E-AAB1-C0B8DE0FFC99}"/>
              </a:ext>
            </a:extLst>
          </p:cNvPr>
          <p:cNvPicPr/>
          <p:nvPr/>
        </p:nvPicPr>
        <p:blipFill>
          <a:blip r:embed="rId11"/>
          <a:stretch>
            <a:fillRect/>
          </a:stretch>
        </p:blipFill>
        <p:spPr>
          <a:xfrm>
            <a:off x="3983155" y="1420198"/>
            <a:ext cx="2124075" cy="1323975"/>
          </a:xfrm>
          <a:prstGeom prst="rect">
            <a:avLst/>
          </a:prstGeom>
        </p:spPr>
      </p:pic>
    </p:spTree>
    <p:extLst>
      <p:ext uri="{BB962C8B-B14F-4D97-AF65-F5344CB8AC3E}">
        <p14:creationId xmlns:p14="http://schemas.microsoft.com/office/powerpoint/2010/main" val="35171733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5"/>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6"/>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7"/>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8"/>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9"/>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0"/>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08590" y="4635692"/>
            <a:ext cx="3638550" cy="2046684"/>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grpSp>
        <p:nvGrpSpPr>
          <p:cNvPr id="17" name="PA_库_组合 4">
            <a:extLst>
              <a:ext uri="{FF2B5EF4-FFF2-40B4-BE49-F238E27FC236}">
                <a16:creationId xmlns:a16="http://schemas.microsoft.com/office/drawing/2014/main" id="{6BAF0D6D-563E-4C6D-80B8-1FF7CBE29AE6}"/>
              </a:ext>
            </a:extLst>
          </p:cNvPr>
          <p:cNvGrpSpPr/>
          <p:nvPr>
            <p:custDataLst>
              <p:tags r:id="rId1"/>
            </p:custDataLst>
          </p:nvPr>
        </p:nvGrpSpPr>
        <p:grpSpPr>
          <a:xfrm>
            <a:off x="1110982" y="3292315"/>
            <a:ext cx="3147394" cy="2241006"/>
            <a:chOff x="979134" y="4475018"/>
            <a:chExt cx="2692734" cy="2241006"/>
          </a:xfrm>
        </p:grpSpPr>
        <p:grpSp>
          <p:nvGrpSpPr>
            <p:cNvPr id="18" name="组合 17">
              <a:extLst>
                <a:ext uri="{FF2B5EF4-FFF2-40B4-BE49-F238E27FC236}">
                  <a16:creationId xmlns:a16="http://schemas.microsoft.com/office/drawing/2014/main" id="{C908127C-B9F0-4106-8611-B6A51F562FD9}"/>
                </a:ext>
              </a:extLst>
            </p:cNvPr>
            <p:cNvGrpSpPr/>
            <p:nvPr/>
          </p:nvGrpSpPr>
          <p:grpSpPr>
            <a:xfrm>
              <a:off x="1049971" y="4475018"/>
              <a:ext cx="2621897" cy="472680"/>
              <a:chOff x="1671264" y="2888701"/>
              <a:chExt cx="2621897" cy="472680"/>
            </a:xfrm>
          </p:grpSpPr>
          <p:sp>
            <p:nvSpPr>
              <p:cNvPr id="20" name="文本框 19">
                <a:extLst>
                  <a:ext uri="{FF2B5EF4-FFF2-40B4-BE49-F238E27FC236}">
                    <a16:creationId xmlns:a16="http://schemas.microsoft.com/office/drawing/2014/main" id="{67977C71-EA81-4D64-BACC-F010EA1226C1}"/>
                  </a:ext>
                </a:extLst>
              </p:cNvPr>
              <p:cNvSpPr txBox="1"/>
              <p:nvPr/>
            </p:nvSpPr>
            <p:spPr>
              <a:xfrm>
                <a:off x="1671264" y="2888701"/>
                <a:ext cx="2621897" cy="400110"/>
              </a:xfrm>
              <a:prstGeom prst="rect">
                <a:avLst/>
              </a:prstGeom>
              <a:noFill/>
            </p:spPr>
            <p:txBody>
              <a:bodyPr wrap="square" rtlCol="0">
                <a:spAutoFit/>
              </a:bodyPr>
              <a:lstStyle>
                <a:defPPr>
                  <a:defRPr lang="zh-CN"/>
                </a:defPPr>
                <a:lvl1pPr algn="dist">
                  <a:defRPr>
                    <a:gradFill flip="none" rotWithShape="1">
                      <a:gsLst>
                        <a:gs pos="22000">
                          <a:schemeClr val="accent1"/>
                        </a:gs>
                        <a:gs pos="36000">
                          <a:schemeClr val="accent2"/>
                        </a:gs>
                        <a:gs pos="66000">
                          <a:schemeClr val="accent3"/>
                        </a:gs>
                        <a:gs pos="100000">
                          <a:schemeClr val="accent4"/>
                        </a:gs>
                      </a:gsLst>
                      <a:lin ang="0" scaled="1"/>
                      <a:tileRect/>
                    </a:gradFill>
                    <a:latin typeface="华文细黑" panose="02010600040101010101" pitchFamily="2" charset="-122"/>
                    <a:ea typeface="华文细黑" panose="02010600040101010101" pitchFamily="2" charset="-122"/>
                  </a:defRPr>
                </a:lvl1p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Labelme</a:t>
                </a:r>
                <a:r>
                  <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转</a:t>
                </a:r>
                <a:r>
                  <a:rPr kumimoji="0" lang="en-US" altLang="zh-CN"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coco</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endParaRPr>
              </a:p>
            </p:txBody>
          </p:sp>
          <p:cxnSp>
            <p:nvCxnSpPr>
              <p:cNvPr id="21" name="直接连接符 20">
                <a:extLst>
                  <a:ext uri="{FF2B5EF4-FFF2-40B4-BE49-F238E27FC236}">
                    <a16:creationId xmlns:a16="http://schemas.microsoft.com/office/drawing/2014/main" id="{762C652A-1AFF-4204-BECC-B05A3E9302BF}"/>
                  </a:ext>
                </a:extLst>
              </p:cNvPr>
              <p:cNvCxnSpPr/>
              <p:nvPr/>
            </p:nvCxnSpPr>
            <p:spPr>
              <a:xfrm>
                <a:off x="2628135" y="3361381"/>
                <a:ext cx="442943" cy="0"/>
              </a:xfrm>
              <a:prstGeom prst="line">
                <a:avLst/>
              </a:prstGeom>
              <a:noFill/>
              <a:ln w="6350" cap="flat" cmpd="sng" algn="ctr">
                <a:solidFill>
                  <a:sysClr val="windowText" lastClr="000000">
                    <a:lumMod val="50000"/>
                    <a:lumOff val="50000"/>
                  </a:sysClr>
                </a:solidFill>
                <a:prstDash val="solid"/>
                <a:miter lim="800000"/>
              </a:ln>
              <a:effectLst/>
            </p:spPr>
          </p:cxnSp>
        </p:grpSp>
        <p:sp>
          <p:nvSpPr>
            <p:cNvPr id="19" name="矩形 18">
              <a:extLst>
                <a:ext uri="{FF2B5EF4-FFF2-40B4-BE49-F238E27FC236}">
                  <a16:creationId xmlns:a16="http://schemas.microsoft.com/office/drawing/2014/main" id="{5CE101AC-B8B0-4BA3-A8C2-DFE55B2F3519}"/>
                </a:ext>
              </a:extLst>
            </p:cNvPr>
            <p:cNvSpPr/>
            <p:nvPr/>
          </p:nvSpPr>
          <p:spPr>
            <a:xfrm>
              <a:off x="979134" y="5107955"/>
              <a:ext cx="2498358" cy="1608069"/>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2000" kern="0" dirty="0">
                  <a:solidFill>
                    <a:prstClr val="black">
                      <a:lumMod val="65000"/>
                      <a:lumOff val="35000"/>
                    </a:prstClr>
                  </a:solidFill>
                  <a:latin typeface="华文细黑" panose="02010600040101010101" pitchFamily="2" charset="-122"/>
                  <a:ea typeface="华文细黑" panose="02010600040101010101" pitchFamily="2" charset="-122"/>
                </a:rPr>
                <a:t>并分割数据集</a:t>
              </a:r>
              <a:endParaRPr lang="en-US" altLang="zh-CN" sz="2000" kern="0" dirty="0">
                <a:solidFill>
                  <a:prstClr val="black">
                    <a:lumMod val="65000"/>
                    <a:lumOff val="35000"/>
                  </a:prstClr>
                </a:solidFill>
                <a:latin typeface="华文细黑" panose="02010600040101010101" pitchFamily="2" charset="-122"/>
                <a:ea typeface="华文细黑" panose="02010600040101010101" pitchFamily="2"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lang="en-US" altLang="zh-CN" sz="1800" dirty="0">
                  <a:solidFill>
                    <a:srgbClr val="FF0000"/>
                  </a:solidFill>
                  <a:effectLst/>
                  <a:latin typeface="等线" panose="02010600030101010101" pitchFamily="2" charset="-122"/>
                  <a:cs typeface="Times New Roman" panose="02020603050405020304" pitchFamily="18" charset="0"/>
                </a:rPr>
                <a:t>labelme2coco ./</a:t>
              </a:r>
              <a:r>
                <a:rPr lang="en-US" altLang="zh-CN" sz="1800" dirty="0" err="1">
                  <a:solidFill>
                    <a:srgbClr val="FF0000"/>
                  </a:solidFill>
                  <a:effectLst/>
                  <a:latin typeface="等线" panose="02010600030101010101" pitchFamily="2" charset="-122"/>
                  <a:cs typeface="Times New Roman" panose="02020603050405020304" pitchFamily="18" charset="0"/>
                </a:rPr>
                <a:t>train_all</a:t>
              </a:r>
              <a:r>
                <a:rPr lang="en-US" altLang="zh-CN" sz="1800" dirty="0">
                  <a:solidFill>
                    <a:srgbClr val="FF0000"/>
                  </a:solidFill>
                  <a:effectLst/>
                  <a:latin typeface="等线" panose="02010600030101010101" pitchFamily="2" charset="-122"/>
                  <a:cs typeface="Times New Roman" panose="02020603050405020304" pitchFamily="18" charset="0"/>
                </a:rPr>
                <a:t> --</a:t>
              </a:r>
              <a:r>
                <a:rPr lang="en-US" altLang="zh-CN" sz="1800" dirty="0" err="1">
                  <a:solidFill>
                    <a:srgbClr val="FF0000"/>
                  </a:solidFill>
                  <a:effectLst/>
                  <a:latin typeface="等线" panose="02010600030101010101" pitchFamily="2" charset="-122"/>
                  <a:cs typeface="Times New Roman" panose="02020603050405020304" pitchFamily="18" charset="0"/>
                </a:rPr>
                <a:t>train_split_rate</a:t>
              </a:r>
              <a:r>
                <a:rPr lang="en-US" altLang="zh-CN" sz="1800" dirty="0">
                  <a:solidFill>
                    <a:srgbClr val="FF0000"/>
                  </a:solidFill>
                  <a:effectLst/>
                  <a:latin typeface="等线" panose="02010600030101010101" pitchFamily="2" charset="-122"/>
                  <a:cs typeface="Times New Roman" panose="02020603050405020304" pitchFamily="18" charset="0"/>
                </a:rPr>
                <a:t> 0.8</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生成</a:t>
              </a:r>
              <a:r>
                <a:rPr kumimoji="0" lang="en-US" altLang="zh-CN"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coco</a:t>
              </a:r>
              <a:r>
                <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格式</a:t>
              </a:r>
              <a:r>
                <a:rPr kumimoji="0" lang="en-US" altLang="zh-CN"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json</a:t>
              </a:r>
              <a:r>
                <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文件</a:t>
              </a:r>
            </a:p>
          </p:txBody>
        </p:sp>
      </p:grpSp>
      <p:grpSp>
        <p:nvGrpSpPr>
          <p:cNvPr id="22" name="PA_库_组合 9">
            <a:extLst>
              <a:ext uri="{FF2B5EF4-FFF2-40B4-BE49-F238E27FC236}">
                <a16:creationId xmlns:a16="http://schemas.microsoft.com/office/drawing/2014/main" id="{0F1F6763-93B2-4845-8C8A-3767A73642F6}"/>
              </a:ext>
            </a:extLst>
          </p:cNvPr>
          <p:cNvGrpSpPr/>
          <p:nvPr>
            <p:custDataLst>
              <p:tags r:id="rId2"/>
            </p:custDataLst>
          </p:nvPr>
        </p:nvGrpSpPr>
        <p:grpSpPr>
          <a:xfrm>
            <a:off x="5658929" y="5619898"/>
            <a:ext cx="4416724" cy="1015663"/>
            <a:chOff x="979134" y="4475018"/>
            <a:chExt cx="2498358" cy="1015663"/>
          </a:xfrm>
        </p:grpSpPr>
        <p:grpSp>
          <p:nvGrpSpPr>
            <p:cNvPr id="23" name="组合 22">
              <a:extLst>
                <a:ext uri="{FF2B5EF4-FFF2-40B4-BE49-F238E27FC236}">
                  <a16:creationId xmlns:a16="http://schemas.microsoft.com/office/drawing/2014/main" id="{21BEEEC7-AA25-4D86-9F40-2F2E3369867C}"/>
                </a:ext>
              </a:extLst>
            </p:cNvPr>
            <p:cNvGrpSpPr/>
            <p:nvPr/>
          </p:nvGrpSpPr>
          <p:grpSpPr>
            <a:xfrm>
              <a:off x="1266301" y="4475018"/>
              <a:ext cx="2070589" cy="1015663"/>
              <a:chOff x="1887594" y="2888701"/>
              <a:chExt cx="2070589" cy="1015663"/>
            </a:xfrm>
          </p:grpSpPr>
          <p:sp>
            <p:nvSpPr>
              <p:cNvPr id="25" name="文本框 24">
                <a:extLst>
                  <a:ext uri="{FF2B5EF4-FFF2-40B4-BE49-F238E27FC236}">
                    <a16:creationId xmlns:a16="http://schemas.microsoft.com/office/drawing/2014/main" id="{5879D2EB-7597-4909-ABC4-FB432D312EEA}"/>
                  </a:ext>
                </a:extLst>
              </p:cNvPr>
              <p:cNvSpPr txBox="1"/>
              <p:nvPr/>
            </p:nvSpPr>
            <p:spPr>
              <a:xfrm>
                <a:off x="1887594" y="2888701"/>
                <a:ext cx="2070589" cy="1015663"/>
              </a:xfrm>
              <a:prstGeom prst="rect">
                <a:avLst/>
              </a:prstGeom>
              <a:noFill/>
            </p:spPr>
            <p:txBody>
              <a:bodyPr wrap="square" rtlCol="0">
                <a:spAutoFit/>
              </a:bodyPr>
              <a:lstStyle>
                <a:defPPr>
                  <a:defRPr lang="zh-CN"/>
                </a:defPPr>
                <a:lvl1pPr algn="dist">
                  <a:defRPr>
                    <a:gradFill flip="none" rotWithShape="1">
                      <a:gsLst>
                        <a:gs pos="22000">
                          <a:schemeClr val="accent1"/>
                        </a:gs>
                        <a:gs pos="36000">
                          <a:schemeClr val="accent2"/>
                        </a:gs>
                        <a:gs pos="66000">
                          <a:schemeClr val="accent3"/>
                        </a:gs>
                        <a:gs pos="100000">
                          <a:schemeClr val="accent4"/>
                        </a:gs>
                      </a:gsLst>
                      <a:lin ang="0" scaled="1"/>
                      <a:tileRect/>
                    </a:gradFill>
                    <a:latin typeface="华文细黑" panose="02010600040101010101" pitchFamily="2" charset="-122"/>
                    <a:ea typeface="华文细黑" panose="02010600040101010101" pitchFamily="2" charset="-122"/>
                  </a:defRPr>
                </a:lvl1p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使用</a:t>
                </a:r>
                <a:r>
                  <a:rPr kumimoji="0" lang="en-US" altLang="zh-CN"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yidong.py</a:t>
                </a:r>
                <a:r>
                  <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创建</a:t>
                </a:r>
                <a:r>
                  <a:rPr kumimoji="0" lang="en-US" altLang="zh-CN"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coco</a:t>
                </a:r>
                <a:r>
                  <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文件</a:t>
                </a:r>
              </a:p>
            </p:txBody>
          </p:sp>
          <p:cxnSp>
            <p:nvCxnSpPr>
              <p:cNvPr id="26" name="直接连接符 25">
                <a:extLst>
                  <a:ext uri="{FF2B5EF4-FFF2-40B4-BE49-F238E27FC236}">
                    <a16:creationId xmlns:a16="http://schemas.microsoft.com/office/drawing/2014/main" id="{040FCB7F-C6C3-4F50-996D-F65E08C15DF3}"/>
                  </a:ext>
                </a:extLst>
              </p:cNvPr>
              <p:cNvCxnSpPr/>
              <p:nvPr/>
            </p:nvCxnSpPr>
            <p:spPr>
              <a:xfrm>
                <a:off x="2628135" y="3361381"/>
                <a:ext cx="442943" cy="0"/>
              </a:xfrm>
              <a:prstGeom prst="line">
                <a:avLst/>
              </a:prstGeom>
              <a:noFill/>
              <a:ln w="6350" cap="flat" cmpd="sng" algn="ctr">
                <a:solidFill>
                  <a:sysClr val="windowText" lastClr="000000">
                    <a:lumMod val="50000"/>
                    <a:lumOff val="50000"/>
                  </a:sysClr>
                </a:solidFill>
                <a:prstDash val="solid"/>
                <a:miter lim="800000"/>
              </a:ln>
              <a:effectLst/>
            </p:spPr>
          </p:cxnSp>
        </p:grpSp>
        <p:sp>
          <p:nvSpPr>
            <p:cNvPr id="24" name="矩形 23">
              <a:extLst>
                <a:ext uri="{FF2B5EF4-FFF2-40B4-BE49-F238E27FC236}">
                  <a16:creationId xmlns:a16="http://schemas.microsoft.com/office/drawing/2014/main" id="{BA030F59-05A5-4467-89E0-7554D8ABB1D6}"/>
                </a:ext>
              </a:extLst>
            </p:cNvPr>
            <p:cNvSpPr/>
            <p:nvPr/>
          </p:nvSpPr>
          <p:spPr>
            <a:xfrm>
              <a:off x="979134" y="5107955"/>
              <a:ext cx="2498358" cy="315407"/>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endParaRPr>
            </a:p>
          </p:txBody>
        </p:sp>
      </p:grpSp>
      <p:sp>
        <p:nvSpPr>
          <p:cNvPr id="27" name="Object 30007">
            <a:extLst>
              <a:ext uri="{FF2B5EF4-FFF2-40B4-BE49-F238E27FC236}">
                <a16:creationId xmlns:a16="http://schemas.microsoft.com/office/drawing/2014/main" id="{AA47717A-2604-4202-A585-20C31899D129}"/>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数据处理</a:t>
            </a:r>
          </a:p>
        </p:txBody>
      </p:sp>
      <p:pic>
        <p:nvPicPr>
          <p:cNvPr id="32" name="图片 31">
            <a:extLst>
              <a:ext uri="{FF2B5EF4-FFF2-40B4-BE49-F238E27FC236}">
                <a16:creationId xmlns:a16="http://schemas.microsoft.com/office/drawing/2014/main" id="{B88F9623-890A-41DC-9EE1-5F718F09F7B2}"/>
              </a:ext>
            </a:extLst>
          </p:cNvPr>
          <p:cNvPicPr/>
          <p:nvPr/>
        </p:nvPicPr>
        <p:blipFill>
          <a:blip r:embed="rId13"/>
          <a:stretch>
            <a:fillRect/>
          </a:stretch>
        </p:blipFill>
        <p:spPr>
          <a:xfrm>
            <a:off x="5182926" y="1296151"/>
            <a:ext cx="5274310" cy="4172585"/>
          </a:xfrm>
          <a:prstGeom prst="rect">
            <a:avLst/>
          </a:prstGeom>
        </p:spPr>
      </p:pic>
      <p:pic>
        <p:nvPicPr>
          <p:cNvPr id="28" name="图片 27">
            <a:extLst>
              <a:ext uri="{FF2B5EF4-FFF2-40B4-BE49-F238E27FC236}">
                <a16:creationId xmlns:a16="http://schemas.microsoft.com/office/drawing/2014/main" id="{8EE04309-D65C-4F13-9681-0851D6F879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6343" y="1838765"/>
            <a:ext cx="3993226" cy="1303133"/>
          </a:xfrm>
          <a:prstGeom prst="rect">
            <a:avLst/>
          </a:prstGeom>
        </p:spPr>
      </p:pic>
    </p:spTree>
    <p:extLst>
      <p:ext uri="{BB962C8B-B14F-4D97-AF65-F5344CB8AC3E}">
        <p14:creationId xmlns:p14="http://schemas.microsoft.com/office/powerpoint/2010/main" val="38079318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500" fill="hold"/>
                                        <p:tgtEl>
                                          <p:spTgt spid="22"/>
                                        </p:tgtEl>
                                        <p:attrNameLst>
                                          <p:attrName>ppt_x</p:attrName>
                                        </p:attrNameLst>
                                      </p:cBhvr>
                                      <p:tavLst>
                                        <p:tav tm="0">
                                          <p:val>
                                            <p:strVal val="#ppt_x"/>
                                          </p:val>
                                        </p:tav>
                                        <p:tav tm="100000">
                                          <p:val>
                                            <p:strVal val="#ppt_x"/>
                                          </p:val>
                                        </p:tav>
                                      </p:tavLst>
                                    </p:anim>
                                    <p:anim calcmode="lin" valueType="num">
                                      <p:cBhvr additive="base">
                                        <p:cTn id="12" dur="1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453311" y="1266825"/>
            <a:ext cx="9467850" cy="4324350"/>
          </a:xfrm>
          <a:prstGeom prst="rect">
            <a:avLst/>
          </a:prstGeom>
        </p:spPr>
      </p:pic>
      <p:pic>
        <p:nvPicPr>
          <p:cNvPr id="30005" name="image 30005"/>
          <p:cNvPicPr>
            <a:picLocks noChangeAspect="1"/>
          </p:cNvPicPr>
          <p:nvPr/>
        </p:nvPicPr>
        <p:blipFill>
          <a:blip r:embed="rId5"/>
          <a:srcRect/>
          <a:stretch>
            <a:fillRect/>
          </a:stretch>
        </p:blipFill>
        <p:spPr>
          <a:xfrm>
            <a:off x="3943350" y="2616200"/>
            <a:ext cx="4343400" cy="996950"/>
          </a:xfrm>
          <a:prstGeom prst="rect">
            <a:avLst/>
          </a:prstGeom>
        </p:spPr>
      </p:pic>
      <p:sp>
        <p:nvSpPr>
          <p:cNvPr id="30006" name="Object 30006"/>
          <p:cNvSpPr txBox="1"/>
          <p:nvPr/>
        </p:nvSpPr>
        <p:spPr>
          <a:xfrm>
            <a:off x="4242803" y="2708275"/>
            <a:ext cx="3784600" cy="825500"/>
          </a:xfrm>
          <a:prstGeom prst="rect">
            <a:avLst/>
          </a:prstGeom>
        </p:spPr>
        <p:txBody>
          <a:bodyPr vert="horz" rtlCol="0" anchor="t" anchorCtr="0">
            <a:noAutofit/>
          </a:bodyPr>
          <a:lstStyle/>
          <a:p>
            <a:pPr algn="ctr">
              <a:lnSpc>
                <a:spcPct val="100000"/>
              </a:lnSpc>
            </a:pPr>
            <a:r>
              <a:rPr lang="en-US" sz="5425"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chapter 2</a:t>
            </a:r>
            <a:endParaRPr lang="en-US" sz="900" dirty="0"/>
          </a:p>
        </p:txBody>
      </p:sp>
      <p:pic>
        <p:nvPicPr>
          <p:cNvPr id="30008" name="image 30008"/>
          <p:cNvPicPr>
            <a:picLocks noChangeAspect="1"/>
          </p:cNvPicPr>
          <p:nvPr/>
        </p:nvPicPr>
        <p:blipFill>
          <a:blip r:embed="rId6"/>
          <a:srcRect/>
          <a:stretch>
            <a:fillRect/>
          </a:stretch>
        </p:blipFill>
        <p:spPr>
          <a:xfrm>
            <a:off x="2787650" y="939800"/>
            <a:ext cx="1117600" cy="1117600"/>
          </a:xfrm>
          <a:prstGeom prst="rect">
            <a:avLst/>
          </a:prstGeom>
        </p:spPr>
      </p:pic>
      <p:pic>
        <p:nvPicPr>
          <p:cNvPr id="300010" name="image 300010"/>
          <p:cNvPicPr>
            <a:picLocks noChangeAspect="1"/>
          </p:cNvPicPr>
          <p:nvPr/>
        </p:nvPicPr>
        <p:blipFill>
          <a:blip r:embed="rId7"/>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8"/>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9"/>
          <a:srcRect/>
          <a:stretch>
            <a:fillRect/>
          </a:stretch>
        </p:blipFill>
        <p:spPr>
          <a:xfrm>
            <a:off x="1098550" y="698500"/>
            <a:ext cx="533400" cy="412750"/>
          </a:xfrm>
          <a:prstGeom prst="rect">
            <a:avLst/>
          </a:prstGeom>
        </p:spPr>
      </p:pic>
      <p:pic>
        <p:nvPicPr>
          <p:cNvPr id="300013" name="image 300013"/>
          <p:cNvPicPr>
            <a:picLocks noChangeAspect="1"/>
          </p:cNvPicPr>
          <p:nvPr/>
        </p:nvPicPr>
        <p:blipFill>
          <a:blip r:embed="rId10"/>
          <a:srcRect/>
          <a:stretch>
            <a:fillRect/>
          </a:stretch>
        </p:blipFill>
        <p:spPr>
          <a:xfrm>
            <a:off x="7766050" y="-908050"/>
            <a:ext cx="2540000" cy="1917700"/>
          </a:xfrm>
          <a:prstGeom prst="rect">
            <a:avLst/>
          </a:prstGeom>
        </p:spPr>
      </p:pic>
      <p:pic>
        <p:nvPicPr>
          <p:cNvPr id="300014" name="image 300014"/>
          <p:cNvPicPr>
            <a:picLocks noChangeAspect="1"/>
          </p:cNvPicPr>
          <p:nvPr/>
        </p:nvPicPr>
        <p:blipFill>
          <a:blip r:embed="rId11"/>
          <a:srcRect/>
          <a:stretch>
            <a:fillRect/>
          </a:stretch>
        </p:blipFill>
        <p:spPr>
          <a:xfrm>
            <a:off x="-1358900" y="5111750"/>
            <a:ext cx="3638550" cy="342265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image 30009">
            <a:extLst>
              <a:ext uri="{FF2B5EF4-FFF2-40B4-BE49-F238E27FC236}">
                <a16:creationId xmlns:a16="http://schemas.microsoft.com/office/drawing/2014/main" id="{9A9E4C18-4D1D-4A53-B541-2F18C4655BA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flipH="1">
            <a:off x="8286750" y="3586915"/>
            <a:ext cx="5964616" cy="4205370"/>
          </a:xfrm>
          <a:prstGeom prst="rect">
            <a:avLst/>
          </a:prstGeom>
        </p:spPr>
      </p:pic>
      <p:sp>
        <p:nvSpPr>
          <p:cNvPr id="16" name="Object 30007">
            <a:extLst>
              <a:ext uri="{FF2B5EF4-FFF2-40B4-BE49-F238E27FC236}">
                <a16:creationId xmlns:a16="http://schemas.microsoft.com/office/drawing/2014/main" id="{24709CE0-5079-4D0C-80D3-F53E471BBBFC}"/>
              </a:ext>
            </a:extLst>
          </p:cNvPr>
          <p:cNvSpPr txBox="1"/>
          <p:nvPr/>
        </p:nvSpPr>
        <p:spPr>
          <a:xfrm>
            <a:off x="3671248" y="3902075"/>
            <a:ext cx="4882202" cy="457200"/>
          </a:xfrm>
          <a:prstGeom prst="rect">
            <a:avLst/>
          </a:prstGeom>
        </p:spPr>
        <p:txBody>
          <a:bodyPr vert="horz" rtlCol="0" anchor="t" anchorCtr="0">
            <a:noAutofit/>
          </a:bodyPr>
          <a:lstStyle/>
          <a:p>
            <a:pPr algn="ctr">
              <a:lnSpc>
                <a:spcPct val="100000"/>
              </a:lnSpc>
            </a:pPr>
            <a:r>
              <a:rPr lang="zh-CN" altLang="en-US" sz="30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可视化</a:t>
            </a:r>
            <a:r>
              <a:rPr lang="en-US" altLang="zh-CN" sz="30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web</a:t>
            </a:r>
            <a:r>
              <a:rPr lang="zh-CN" altLang="en-US" sz="30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页面</a:t>
            </a:r>
          </a:p>
        </p:txBody>
      </p:sp>
    </p:spTree>
    <p:extLst>
      <p:ext uri="{BB962C8B-B14F-4D97-AF65-F5344CB8AC3E}">
        <p14:creationId xmlns:p14="http://schemas.microsoft.com/office/powerpoint/2010/main" val="5695104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5"/>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6"/>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7"/>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8"/>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9"/>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0"/>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08590" y="4635692"/>
            <a:ext cx="3638550" cy="2046684"/>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grpSp>
        <p:nvGrpSpPr>
          <p:cNvPr id="17" name="PA_库_组合 4">
            <a:extLst>
              <a:ext uri="{FF2B5EF4-FFF2-40B4-BE49-F238E27FC236}">
                <a16:creationId xmlns:a16="http://schemas.microsoft.com/office/drawing/2014/main" id="{6BAF0D6D-563E-4C6D-80B8-1FF7CBE29AE6}"/>
              </a:ext>
            </a:extLst>
          </p:cNvPr>
          <p:cNvGrpSpPr/>
          <p:nvPr>
            <p:custDataLst>
              <p:tags r:id="rId1"/>
            </p:custDataLst>
          </p:nvPr>
        </p:nvGrpSpPr>
        <p:grpSpPr>
          <a:xfrm>
            <a:off x="1865584" y="4530167"/>
            <a:ext cx="2498358" cy="1202260"/>
            <a:chOff x="979134" y="4475018"/>
            <a:chExt cx="2498358" cy="1202260"/>
          </a:xfrm>
        </p:grpSpPr>
        <p:grpSp>
          <p:nvGrpSpPr>
            <p:cNvPr id="18" name="组合 17">
              <a:extLst>
                <a:ext uri="{FF2B5EF4-FFF2-40B4-BE49-F238E27FC236}">
                  <a16:creationId xmlns:a16="http://schemas.microsoft.com/office/drawing/2014/main" id="{C908127C-B9F0-4106-8611-B6A51F562FD9}"/>
                </a:ext>
              </a:extLst>
            </p:cNvPr>
            <p:cNvGrpSpPr/>
            <p:nvPr/>
          </p:nvGrpSpPr>
          <p:grpSpPr>
            <a:xfrm>
              <a:off x="1567479" y="4475018"/>
              <a:ext cx="1321669" cy="472680"/>
              <a:chOff x="2188772" y="2888701"/>
              <a:chExt cx="1321669" cy="472680"/>
            </a:xfrm>
          </p:grpSpPr>
          <p:sp>
            <p:nvSpPr>
              <p:cNvPr id="20" name="文本框 19">
                <a:extLst>
                  <a:ext uri="{FF2B5EF4-FFF2-40B4-BE49-F238E27FC236}">
                    <a16:creationId xmlns:a16="http://schemas.microsoft.com/office/drawing/2014/main" id="{67977C71-EA81-4D64-BACC-F010EA1226C1}"/>
                  </a:ext>
                </a:extLst>
              </p:cNvPr>
              <p:cNvSpPr txBox="1"/>
              <p:nvPr/>
            </p:nvSpPr>
            <p:spPr>
              <a:xfrm>
                <a:off x="2188772" y="2888701"/>
                <a:ext cx="1321669" cy="400110"/>
              </a:xfrm>
              <a:prstGeom prst="rect">
                <a:avLst/>
              </a:prstGeom>
              <a:noFill/>
            </p:spPr>
            <p:txBody>
              <a:bodyPr wrap="square" rtlCol="0">
                <a:spAutoFit/>
              </a:bodyPr>
              <a:lstStyle>
                <a:defPPr>
                  <a:defRPr lang="zh-CN"/>
                </a:defPPr>
                <a:lvl1pPr algn="dist">
                  <a:defRPr>
                    <a:gradFill flip="none" rotWithShape="1">
                      <a:gsLst>
                        <a:gs pos="22000">
                          <a:schemeClr val="accent1"/>
                        </a:gs>
                        <a:gs pos="36000">
                          <a:schemeClr val="accent2"/>
                        </a:gs>
                        <a:gs pos="66000">
                          <a:schemeClr val="accent3"/>
                        </a:gs>
                        <a:gs pos="100000">
                          <a:schemeClr val="accent4"/>
                        </a:gs>
                      </a:gsLst>
                      <a:lin ang="0" scaled="1"/>
                      <a:tileRect/>
                    </a:gradFill>
                    <a:latin typeface="华文细黑" panose="02010600040101010101" pitchFamily="2" charset="-122"/>
                    <a:ea typeface="华文细黑" panose="02010600040101010101" pitchFamily="2" charset="-122"/>
                  </a:defRPr>
                </a:lvl1p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Streamlit</a:t>
                </a:r>
                <a:endParaRPr kumimoji="0" lang="en-US" altLang="zh-CN"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endParaRPr>
              </a:p>
            </p:txBody>
          </p:sp>
          <p:cxnSp>
            <p:nvCxnSpPr>
              <p:cNvPr id="21" name="直接连接符 20">
                <a:extLst>
                  <a:ext uri="{FF2B5EF4-FFF2-40B4-BE49-F238E27FC236}">
                    <a16:creationId xmlns:a16="http://schemas.microsoft.com/office/drawing/2014/main" id="{762C652A-1AFF-4204-BECC-B05A3E9302BF}"/>
                  </a:ext>
                </a:extLst>
              </p:cNvPr>
              <p:cNvCxnSpPr/>
              <p:nvPr/>
            </p:nvCxnSpPr>
            <p:spPr>
              <a:xfrm>
                <a:off x="2628135" y="3361381"/>
                <a:ext cx="442943" cy="0"/>
              </a:xfrm>
              <a:prstGeom prst="line">
                <a:avLst/>
              </a:prstGeom>
              <a:noFill/>
              <a:ln w="6350" cap="flat" cmpd="sng" algn="ctr">
                <a:solidFill>
                  <a:sysClr val="windowText" lastClr="000000">
                    <a:lumMod val="50000"/>
                    <a:lumOff val="50000"/>
                  </a:sysClr>
                </a:solidFill>
                <a:prstDash val="solid"/>
                <a:miter lim="800000"/>
              </a:ln>
              <a:effectLst/>
            </p:spPr>
          </p:cxnSp>
        </p:grpSp>
        <p:sp>
          <p:nvSpPr>
            <p:cNvPr id="19" name="矩形 18">
              <a:extLst>
                <a:ext uri="{FF2B5EF4-FFF2-40B4-BE49-F238E27FC236}">
                  <a16:creationId xmlns:a16="http://schemas.microsoft.com/office/drawing/2014/main" id="{5CE101AC-B8B0-4BA3-A8C2-DFE55B2F3519}"/>
                </a:ext>
              </a:extLst>
            </p:cNvPr>
            <p:cNvSpPr/>
            <p:nvPr/>
          </p:nvSpPr>
          <p:spPr>
            <a:xfrm>
              <a:off x="979134" y="5107955"/>
              <a:ext cx="2498358" cy="569323"/>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该系统可视化采用</a:t>
              </a:r>
              <a:r>
                <a:rPr kumimoji="0" lang="en-US" altLang="zh-CN" sz="1100" b="0" i="0" u="none" strike="noStrike" kern="0" cap="none" spc="0" normalizeH="0" baseline="0" noProof="0" dirty="0" err="1">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streamlit</a:t>
              </a:r>
              <a:r>
                <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平台展示数据</a:t>
              </a:r>
            </a:p>
          </p:txBody>
        </p:sp>
      </p:grpSp>
      <p:grpSp>
        <p:nvGrpSpPr>
          <p:cNvPr id="22" name="PA_库_组合 9">
            <a:extLst>
              <a:ext uri="{FF2B5EF4-FFF2-40B4-BE49-F238E27FC236}">
                <a16:creationId xmlns:a16="http://schemas.microsoft.com/office/drawing/2014/main" id="{0F1F6763-93B2-4845-8C8A-3767A73642F6}"/>
              </a:ext>
            </a:extLst>
          </p:cNvPr>
          <p:cNvGrpSpPr/>
          <p:nvPr>
            <p:custDataLst>
              <p:tags r:id="rId2"/>
            </p:custDataLst>
          </p:nvPr>
        </p:nvGrpSpPr>
        <p:grpSpPr>
          <a:xfrm>
            <a:off x="7080264" y="4489360"/>
            <a:ext cx="2156622" cy="1496983"/>
            <a:chOff x="979134" y="4434211"/>
            <a:chExt cx="2498358" cy="1496983"/>
          </a:xfrm>
        </p:grpSpPr>
        <p:grpSp>
          <p:nvGrpSpPr>
            <p:cNvPr id="23" name="组合 22">
              <a:extLst>
                <a:ext uri="{FF2B5EF4-FFF2-40B4-BE49-F238E27FC236}">
                  <a16:creationId xmlns:a16="http://schemas.microsoft.com/office/drawing/2014/main" id="{21BEEEC7-AA25-4D86-9F40-2F2E3369867C}"/>
                </a:ext>
              </a:extLst>
            </p:cNvPr>
            <p:cNvGrpSpPr/>
            <p:nvPr/>
          </p:nvGrpSpPr>
          <p:grpSpPr>
            <a:xfrm>
              <a:off x="1204136" y="4434211"/>
              <a:ext cx="2132754" cy="513487"/>
              <a:chOff x="1825429" y="2847894"/>
              <a:chExt cx="2132754" cy="513487"/>
            </a:xfrm>
          </p:grpSpPr>
          <p:sp>
            <p:nvSpPr>
              <p:cNvPr id="25" name="文本框 24">
                <a:extLst>
                  <a:ext uri="{FF2B5EF4-FFF2-40B4-BE49-F238E27FC236}">
                    <a16:creationId xmlns:a16="http://schemas.microsoft.com/office/drawing/2014/main" id="{5879D2EB-7597-4909-ABC4-FB432D312EEA}"/>
                  </a:ext>
                </a:extLst>
              </p:cNvPr>
              <p:cNvSpPr txBox="1"/>
              <p:nvPr/>
            </p:nvSpPr>
            <p:spPr>
              <a:xfrm>
                <a:off x="1825429" y="2847894"/>
                <a:ext cx="2132754" cy="400110"/>
              </a:xfrm>
              <a:prstGeom prst="rect">
                <a:avLst/>
              </a:prstGeom>
              <a:noFill/>
            </p:spPr>
            <p:txBody>
              <a:bodyPr wrap="square" rtlCol="0">
                <a:spAutoFit/>
              </a:bodyPr>
              <a:lstStyle>
                <a:defPPr>
                  <a:defRPr lang="zh-CN"/>
                </a:defPPr>
                <a:lvl1pPr algn="dist">
                  <a:defRPr>
                    <a:gradFill flip="none" rotWithShape="1">
                      <a:gsLst>
                        <a:gs pos="22000">
                          <a:schemeClr val="accent1"/>
                        </a:gs>
                        <a:gs pos="36000">
                          <a:schemeClr val="accent2"/>
                        </a:gs>
                        <a:gs pos="66000">
                          <a:schemeClr val="accent3"/>
                        </a:gs>
                        <a:gs pos="100000">
                          <a:schemeClr val="accent4"/>
                        </a:gs>
                      </a:gsLst>
                      <a:lin ang="0" scaled="1"/>
                      <a:tileRect/>
                    </a:gradFill>
                    <a:latin typeface="华文细黑" panose="02010600040101010101" pitchFamily="2" charset="-122"/>
                    <a:ea typeface="华文细黑" panose="02010600040101010101" pitchFamily="2" charset="-122"/>
                  </a:defRPr>
                </a:lvl1p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组件支持</a:t>
                </a:r>
              </a:p>
            </p:txBody>
          </p:sp>
          <p:cxnSp>
            <p:nvCxnSpPr>
              <p:cNvPr id="26" name="直接连接符 25">
                <a:extLst>
                  <a:ext uri="{FF2B5EF4-FFF2-40B4-BE49-F238E27FC236}">
                    <a16:creationId xmlns:a16="http://schemas.microsoft.com/office/drawing/2014/main" id="{040FCB7F-C6C3-4F50-996D-F65E08C15DF3}"/>
                  </a:ext>
                </a:extLst>
              </p:cNvPr>
              <p:cNvCxnSpPr/>
              <p:nvPr/>
            </p:nvCxnSpPr>
            <p:spPr>
              <a:xfrm>
                <a:off x="2628135" y="3361381"/>
                <a:ext cx="442943" cy="0"/>
              </a:xfrm>
              <a:prstGeom prst="line">
                <a:avLst/>
              </a:prstGeom>
              <a:noFill/>
              <a:ln w="6350" cap="flat" cmpd="sng" algn="ctr">
                <a:solidFill>
                  <a:sysClr val="windowText" lastClr="000000">
                    <a:lumMod val="50000"/>
                    <a:lumOff val="50000"/>
                  </a:sysClr>
                </a:solidFill>
                <a:prstDash val="solid"/>
                <a:miter lim="800000"/>
              </a:ln>
              <a:effectLst/>
            </p:spPr>
          </p:cxnSp>
        </p:grpSp>
        <p:sp>
          <p:nvSpPr>
            <p:cNvPr id="24" name="矩形 23">
              <a:extLst>
                <a:ext uri="{FF2B5EF4-FFF2-40B4-BE49-F238E27FC236}">
                  <a16:creationId xmlns:a16="http://schemas.microsoft.com/office/drawing/2014/main" id="{BA030F59-05A5-4467-89E0-7554D8ABB1D6}"/>
                </a:ext>
              </a:extLst>
            </p:cNvPr>
            <p:cNvSpPr/>
            <p:nvPr/>
          </p:nvSpPr>
          <p:spPr>
            <a:xfrm>
              <a:off x="979134" y="5107955"/>
              <a:ext cx="2498358" cy="823239"/>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平台支持很多可视化组件</a:t>
              </a:r>
              <a:endParaRPr kumimoji="0" lang="en-US" altLang="zh-CN"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lang="en-US" altLang="zh-CN" sz="1100" kern="0" dirty="0">
                  <a:solidFill>
                    <a:prstClr val="black">
                      <a:lumMod val="75000"/>
                      <a:lumOff val="25000"/>
                    </a:prstClr>
                  </a:solidFill>
                  <a:latin typeface="华文细黑" panose="02010600040101010101" pitchFamily="2" charset="-122"/>
                  <a:ea typeface="华文细黑" panose="02010600040101010101" pitchFamily="2" charset="-122"/>
                </a:rPr>
                <a:t>D3</a:t>
              </a:r>
              <a:r>
                <a:rPr lang="zh-CN" altLang="en-US" sz="1100" kern="0" dirty="0">
                  <a:solidFill>
                    <a:prstClr val="black">
                      <a:lumMod val="75000"/>
                      <a:lumOff val="25000"/>
                    </a:prstClr>
                  </a:solidFill>
                  <a:latin typeface="华文细黑" panose="02010600040101010101" pitchFamily="2" charset="-122"/>
                  <a:ea typeface="华文细黑" panose="02010600040101010101" pitchFamily="2" charset="-122"/>
                </a:rPr>
                <a:t>和</a:t>
              </a:r>
              <a:r>
                <a:rPr lang="en-US" altLang="zh-CN" sz="1100" kern="0" dirty="0" err="1">
                  <a:solidFill>
                    <a:prstClr val="black">
                      <a:lumMod val="75000"/>
                      <a:lumOff val="25000"/>
                    </a:prstClr>
                  </a:solidFill>
                  <a:latin typeface="华文细黑" panose="02010600040101010101" pitchFamily="2" charset="-122"/>
                  <a:ea typeface="华文细黑" panose="02010600040101010101" pitchFamily="2" charset="-122"/>
                </a:rPr>
                <a:t>echarts</a:t>
              </a:r>
              <a:r>
                <a:rPr lang="zh-CN" altLang="en-US" sz="1100" kern="0" dirty="0">
                  <a:solidFill>
                    <a:prstClr val="black">
                      <a:lumMod val="75000"/>
                      <a:lumOff val="25000"/>
                    </a:prstClr>
                  </a:solidFill>
                  <a:latin typeface="华文细黑" panose="02010600040101010101" pitchFamily="2" charset="-122"/>
                  <a:ea typeface="华文细黑" panose="02010600040101010101" pitchFamily="2" charset="-122"/>
                </a:rPr>
                <a:t>都在支持列表中</a:t>
              </a:r>
              <a:endParaRPr lang="en-US" altLang="zh-CN" sz="1100" kern="0" dirty="0">
                <a:solidFill>
                  <a:prstClr val="black">
                    <a:lumMod val="75000"/>
                    <a:lumOff val="25000"/>
                  </a:prstClr>
                </a:solidFill>
                <a:latin typeface="华文细黑" panose="02010600040101010101" pitchFamily="2" charset="-122"/>
                <a:ea typeface="华文细黑" panose="02010600040101010101" pitchFamily="2"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lumMod val="75000"/>
                      <a:lumOff val="25000"/>
                    </a:prstClr>
                  </a:solidFill>
                  <a:effectLst/>
                  <a:uLnTx/>
                  <a:uFillTx/>
                  <a:latin typeface="华文细黑" panose="02010600040101010101" pitchFamily="2" charset="-122"/>
                  <a:ea typeface="华文细黑" panose="02010600040101010101" pitchFamily="2" charset="-122"/>
                </a:rPr>
                <a:t>平台也提供示例代码，好上手</a:t>
              </a:r>
            </a:p>
          </p:txBody>
        </p:sp>
      </p:grpSp>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en-US" altLang="zh-CN" sz="2800" dirty="0" err="1">
                <a:solidFill>
                  <a:srgbClr val="141414">
                    <a:alpha val="100000"/>
                  </a:srgbClr>
                </a:solidFill>
                <a:latin typeface="专业字体设计服务/WWW.ZTSGC.COM/" panose="02000000000000000000" pitchFamily="2" charset="-122"/>
                <a:ea typeface="专业字体设计服务/WWW.ZTSGC.COM/" panose="02000000000000000000" pitchFamily="2" charset="-122"/>
              </a:rPr>
              <a:t>Streamlit</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平台</a:t>
            </a:r>
            <a:endPar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a:p>
            <a:pPr algn="ctr">
              <a:lnSpc>
                <a:spcPct val="100000"/>
              </a:lnSpc>
            </a:pPr>
            <a:endPar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pic>
        <p:nvPicPr>
          <p:cNvPr id="4" name="图片 3">
            <a:extLst>
              <a:ext uri="{FF2B5EF4-FFF2-40B4-BE49-F238E27FC236}">
                <a16:creationId xmlns:a16="http://schemas.microsoft.com/office/drawing/2014/main" id="{1E466940-9092-4E44-9BBC-7203876828B8}"/>
              </a:ext>
            </a:extLst>
          </p:cNvPr>
          <p:cNvPicPr>
            <a:picLocks noChangeAspect="1"/>
          </p:cNvPicPr>
          <p:nvPr/>
        </p:nvPicPr>
        <p:blipFill>
          <a:blip r:embed="rId13"/>
          <a:stretch>
            <a:fillRect/>
          </a:stretch>
        </p:blipFill>
        <p:spPr>
          <a:xfrm>
            <a:off x="673926" y="1643001"/>
            <a:ext cx="4955172" cy="2554033"/>
          </a:xfrm>
          <a:prstGeom prst="rect">
            <a:avLst/>
          </a:prstGeom>
        </p:spPr>
      </p:pic>
      <p:pic>
        <p:nvPicPr>
          <p:cNvPr id="8" name="图片 7">
            <a:extLst>
              <a:ext uri="{FF2B5EF4-FFF2-40B4-BE49-F238E27FC236}">
                <a16:creationId xmlns:a16="http://schemas.microsoft.com/office/drawing/2014/main" id="{D1C9DD00-29AF-415C-9BEA-700070C0BB55}"/>
              </a:ext>
            </a:extLst>
          </p:cNvPr>
          <p:cNvPicPr>
            <a:picLocks noChangeAspect="1"/>
          </p:cNvPicPr>
          <p:nvPr/>
        </p:nvPicPr>
        <p:blipFill>
          <a:blip r:embed="rId14"/>
          <a:stretch>
            <a:fillRect/>
          </a:stretch>
        </p:blipFill>
        <p:spPr>
          <a:xfrm>
            <a:off x="6756593" y="1753808"/>
            <a:ext cx="2953446" cy="2678863"/>
          </a:xfrm>
          <a:prstGeom prst="rect">
            <a:avLst/>
          </a:prstGeom>
        </p:spPr>
      </p:pic>
    </p:spTree>
    <p:extLst>
      <p:ext uri="{BB962C8B-B14F-4D97-AF65-F5344CB8AC3E}">
        <p14:creationId xmlns:p14="http://schemas.microsoft.com/office/powerpoint/2010/main" val="35492966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500" fill="hold"/>
                                        <p:tgtEl>
                                          <p:spTgt spid="22"/>
                                        </p:tgtEl>
                                        <p:attrNameLst>
                                          <p:attrName>ppt_x</p:attrName>
                                        </p:attrNameLst>
                                      </p:cBhvr>
                                      <p:tavLst>
                                        <p:tav tm="0">
                                          <p:val>
                                            <p:strVal val="#ppt_x"/>
                                          </p:val>
                                        </p:tav>
                                        <p:tav tm="100000">
                                          <p:val>
                                            <p:strVal val="#ppt_x"/>
                                          </p:val>
                                        </p:tav>
                                      </p:tavLst>
                                    </p:anim>
                                    <p:anim calcmode="lin" valueType="num">
                                      <p:cBhvr additive="base">
                                        <p:cTn id="12" dur="1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08590" y="4635692"/>
            <a:ext cx="3638550" cy="2046684"/>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20" name="文本框 19">
            <a:extLst>
              <a:ext uri="{FF2B5EF4-FFF2-40B4-BE49-F238E27FC236}">
                <a16:creationId xmlns:a16="http://schemas.microsoft.com/office/drawing/2014/main" id="{67977C71-EA81-4D64-BACC-F010EA1226C1}"/>
              </a:ext>
            </a:extLst>
          </p:cNvPr>
          <p:cNvSpPr txBox="1"/>
          <p:nvPr/>
        </p:nvSpPr>
        <p:spPr>
          <a:xfrm>
            <a:off x="1365250" y="2589673"/>
            <a:ext cx="2718568" cy="1323439"/>
          </a:xfrm>
          <a:prstGeom prst="rect">
            <a:avLst/>
          </a:prstGeom>
          <a:noFill/>
        </p:spPr>
        <p:txBody>
          <a:bodyPr wrap="square" rtlCol="0">
            <a:spAutoFit/>
          </a:bodyPr>
          <a:lstStyle>
            <a:defPPr>
              <a:defRPr lang="zh-CN"/>
            </a:defPPr>
            <a:lvl1pPr algn="dist">
              <a:defRPr>
                <a:gradFill flip="none" rotWithShape="1">
                  <a:gsLst>
                    <a:gs pos="22000">
                      <a:schemeClr val="accent1"/>
                    </a:gs>
                    <a:gs pos="36000">
                      <a:schemeClr val="accent2"/>
                    </a:gs>
                    <a:gs pos="66000">
                      <a:schemeClr val="accent3"/>
                    </a:gs>
                    <a:gs pos="100000">
                      <a:schemeClr val="accent4"/>
                    </a:gs>
                  </a:gsLst>
                  <a:lin ang="0" scaled="1"/>
                  <a:tileRect/>
                </a:gradFill>
                <a:latin typeface="华文细黑" panose="02010600040101010101" pitchFamily="2" charset="-122"/>
                <a:ea typeface="华文细黑" panose="02010600040101010101" pitchFamily="2" charset="-122"/>
              </a:defRPr>
            </a:lvl1pPr>
          </a:lstStyle>
          <a:p>
            <a:pPr lvl="0">
              <a:defRPr/>
            </a:pPr>
            <a:r>
              <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主要分为</a:t>
            </a:r>
            <a:r>
              <a:rPr kumimoji="0" lang="en-US" altLang="zh-CN"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4</a:t>
            </a:r>
            <a:r>
              <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rPr>
              <a:t>个页面，采用功能按钮来切换</a:t>
            </a:r>
            <a:r>
              <a:rPr lang="zh-CN" altLang="en-US" sz="2000" kern="0" dirty="0">
                <a:solidFill>
                  <a:prstClr val="black">
                    <a:lumMod val="65000"/>
                    <a:lumOff val="35000"/>
                  </a:prstClr>
                </a:solidFill>
              </a:rPr>
              <a:t>页面。默认页为训练页面</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华文细黑" panose="02010600040101010101" pitchFamily="2" charset="-122"/>
              <a:ea typeface="华文细黑" panose="02010600040101010101" pitchFamily="2" charset="-122"/>
            </a:endParaRPr>
          </a:p>
        </p:txBody>
      </p:sp>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训练页面</a:t>
            </a:r>
          </a:p>
        </p:txBody>
      </p:sp>
      <p:pic>
        <p:nvPicPr>
          <p:cNvPr id="2" name="图片 1"/>
          <p:cNvPicPr>
            <a:picLocks noChangeAspect="1"/>
          </p:cNvPicPr>
          <p:nvPr/>
        </p:nvPicPr>
        <p:blipFill>
          <a:blip r:embed="rId11"/>
          <a:stretch>
            <a:fillRect/>
          </a:stretch>
        </p:blipFill>
        <p:spPr>
          <a:xfrm>
            <a:off x="4278194" y="2085975"/>
            <a:ext cx="7127254" cy="3306957"/>
          </a:xfrm>
          <a:prstGeom prst="rect">
            <a:avLst/>
          </a:prstGeom>
        </p:spPr>
      </p:pic>
    </p:spTree>
    <p:extLst>
      <p:ext uri="{BB962C8B-B14F-4D97-AF65-F5344CB8AC3E}">
        <p14:creationId xmlns:p14="http://schemas.microsoft.com/office/powerpoint/2010/main" val="2433465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模型训练页面</a:t>
            </a:r>
          </a:p>
        </p:txBody>
      </p:sp>
      <p:sp>
        <p:nvSpPr>
          <p:cNvPr id="18" name="文本框 17">
            <a:extLst>
              <a:ext uri="{FF2B5EF4-FFF2-40B4-BE49-F238E27FC236}">
                <a16:creationId xmlns:a16="http://schemas.microsoft.com/office/drawing/2014/main" id="{23579899-93AF-4B31-8C1F-5859446C2646}"/>
              </a:ext>
            </a:extLst>
          </p:cNvPr>
          <p:cNvSpPr txBox="1"/>
          <p:nvPr/>
        </p:nvSpPr>
        <p:spPr>
          <a:xfrm>
            <a:off x="685327" y="1760909"/>
            <a:ext cx="3182962" cy="2862322"/>
          </a:xfrm>
          <a:prstGeom prst="rect">
            <a:avLst/>
          </a:prstGeom>
          <a:noFill/>
        </p:spPr>
        <p:txBody>
          <a:bodyPr wrap="square">
            <a:spAutoFit/>
          </a:bodyPr>
          <a:lstStyle/>
          <a:p>
            <a:pPr indent="406400" algn="just">
              <a:spcBef>
                <a:spcPts val="600"/>
              </a:spcBef>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训练</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页面包含有参数设置和训练过程展示细节</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页面</a:t>
            </a:r>
            <a:r>
              <a:rPr lang="zh-CN" altLang="en-US" kern="100" dirty="0">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由于使用</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mmdection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平台训练，所以无法进行</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底层</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参数修改，对于可以修改的参数做出了相应的可视化选择，比如学习率和轮次，也可以通过切换配置来训练不同的模型，训练过程的各种参数也会随着训练进度展示在主页面上。</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752B4E57-16FA-43B8-AD6D-6756CE4E77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02225" y="1350216"/>
            <a:ext cx="6400800" cy="3856984"/>
          </a:xfrm>
          <a:prstGeom prst="rect">
            <a:avLst/>
          </a:prstGeom>
        </p:spPr>
      </p:pic>
      <p:pic>
        <p:nvPicPr>
          <p:cNvPr id="19" name="图片 18">
            <a:extLst>
              <a:ext uri="{FF2B5EF4-FFF2-40B4-BE49-F238E27FC236}">
                <a16:creationId xmlns:a16="http://schemas.microsoft.com/office/drawing/2014/main" id="{4D6E0F0B-80AB-46E7-9825-349BF4A92D56}"/>
              </a:ext>
            </a:extLst>
          </p:cNvPr>
          <p:cNvPicPr/>
          <p:nvPr/>
        </p:nvPicPr>
        <p:blipFill>
          <a:blip r:embed="rId11"/>
          <a:stretch>
            <a:fillRect/>
          </a:stretch>
        </p:blipFill>
        <p:spPr>
          <a:xfrm>
            <a:off x="3933790" y="1482299"/>
            <a:ext cx="2393554" cy="3769846"/>
          </a:xfrm>
          <a:prstGeom prst="rect">
            <a:avLst/>
          </a:prstGeom>
        </p:spPr>
      </p:pic>
    </p:spTree>
    <p:extLst>
      <p:ext uri="{BB962C8B-B14F-4D97-AF65-F5344CB8AC3E}">
        <p14:creationId xmlns:p14="http://schemas.microsoft.com/office/powerpoint/2010/main" val="34195017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模型训练页面</a:t>
            </a:r>
          </a:p>
        </p:txBody>
      </p:sp>
      <p:sp>
        <p:nvSpPr>
          <p:cNvPr id="20" name="文本框 19">
            <a:extLst>
              <a:ext uri="{FF2B5EF4-FFF2-40B4-BE49-F238E27FC236}">
                <a16:creationId xmlns:a16="http://schemas.microsoft.com/office/drawing/2014/main" id="{7B2DA50F-8A9D-4CD8-8CF2-1954ADB7E45E}"/>
              </a:ext>
            </a:extLst>
          </p:cNvPr>
          <p:cNvSpPr txBox="1"/>
          <p:nvPr/>
        </p:nvSpPr>
        <p:spPr>
          <a:xfrm>
            <a:off x="770632" y="1077673"/>
            <a:ext cx="3625215" cy="923330"/>
          </a:xfrm>
          <a:prstGeom prst="rect">
            <a:avLst/>
          </a:prstGeom>
          <a:noFill/>
        </p:spPr>
        <p:txBody>
          <a:bodyPr wrap="square">
            <a:spAutoFit/>
          </a:bodyPr>
          <a:lstStyle/>
          <a:p>
            <a:pPr indent="406400" algn="just">
              <a:spcBef>
                <a:spcPts val="600"/>
              </a:spcBef>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调整好参数以后，模型就可以训练了，在右侧的显示面板上，也可以显示模型所选的</a:t>
            </a: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所有参数。</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DF901E55-4858-4463-B13C-5294FE7494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550" y="2109592"/>
            <a:ext cx="9888071" cy="3836095"/>
          </a:xfrm>
          <a:prstGeom prst="rect">
            <a:avLst/>
          </a:prstGeom>
        </p:spPr>
      </p:pic>
      <p:sp>
        <p:nvSpPr>
          <p:cNvPr id="27" name="文本框 26">
            <a:extLst>
              <a:ext uri="{FF2B5EF4-FFF2-40B4-BE49-F238E27FC236}">
                <a16:creationId xmlns:a16="http://schemas.microsoft.com/office/drawing/2014/main" id="{B140233B-CE21-4045-A647-5A2E9A68DEF5}"/>
              </a:ext>
            </a:extLst>
          </p:cNvPr>
          <p:cNvSpPr txBox="1"/>
          <p:nvPr/>
        </p:nvSpPr>
        <p:spPr>
          <a:xfrm>
            <a:off x="4693176" y="1640747"/>
            <a:ext cx="6360458" cy="369332"/>
          </a:xfrm>
          <a:prstGeom prst="rect">
            <a:avLst/>
          </a:prstGeom>
          <a:noFill/>
        </p:spPr>
        <p:txBody>
          <a:bodyPr wrap="square">
            <a:spAutoFit/>
          </a:bodyPr>
          <a:lstStyle/>
          <a:p>
            <a:pPr indent="406400" algn="just">
              <a:spcBef>
                <a:spcPts val="600"/>
              </a:spcBef>
            </a:pPr>
            <a:r>
              <a:rPr lang="zh-CN" altLang="en-US" sz="1800" kern="100">
                <a:effectLst/>
                <a:latin typeface="等线" panose="02010600030101010101" pitchFamily="2" charset="-122"/>
                <a:ea typeface="宋体" panose="02010600030101010101" pitchFamily="2" charset="-122"/>
                <a:cs typeface="Times New Roman" panose="02020603050405020304" pitchFamily="18" charset="0"/>
              </a:rPr>
              <a:t>右边页面可以动态显示训练过程，训练一轮展示一轮</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6070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测试页面</a:t>
            </a:r>
          </a:p>
        </p:txBody>
      </p:sp>
      <p:sp>
        <p:nvSpPr>
          <p:cNvPr id="19" name="文本框 18">
            <a:extLst>
              <a:ext uri="{FF2B5EF4-FFF2-40B4-BE49-F238E27FC236}">
                <a16:creationId xmlns:a16="http://schemas.microsoft.com/office/drawing/2014/main" id="{4A18A738-887B-4BD7-9CCA-92B6A3555695}"/>
              </a:ext>
            </a:extLst>
          </p:cNvPr>
          <p:cNvSpPr txBox="1"/>
          <p:nvPr/>
        </p:nvSpPr>
        <p:spPr>
          <a:xfrm>
            <a:off x="1102740" y="2324100"/>
            <a:ext cx="3048418" cy="2585323"/>
          </a:xfrm>
          <a:prstGeom prst="rect">
            <a:avLst/>
          </a:prstGeom>
          <a:noFill/>
        </p:spPr>
        <p:txBody>
          <a:bodyPr wrap="square">
            <a:spAutoFit/>
          </a:bodyPr>
          <a:lstStyle/>
          <a:p>
            <a:r>
              <a:rPr lang="zh-CN" altLang="zh-CN" sz="1800" kern="100" dirty="0">
                <a:effectLst/>
                <a:ea typeface="宋体" panose="02010600030101010101" pitchFamily="2" charset="-122"/>
                <a:cs typeface="Times New Roman" panose="02020603050405020304" pitchFamily="18" charset="0"/>
              </a:rPr>
              <a:t>第二页为测试页面</a:t>
            </a:r>
            <a:endParaRPr lang="en-US"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侧边栏为各项参数选择以及相应的操作</a:t>
            </a:r>
            <a:r>
              <a:rPr lang="zh-CN" altLang="en-US" kern="100" dirty="0">
                <a:ea typeface="宋体" panose="02010600030101010101" pitchFamily="2" charset="-122"/>
                <a:cs typeface="Times New Roman" panose="02020603050405020304" pitchFamily="18" charset="0"/>
              </a:rPr>
              <a:t>，可以实现的功能有</a:t>
            </a:r>
            <a:r>
              <a:rPr lang="en-US" altLang="zh-CN" kern="100" dirty="0">
                <a:ea typeface="宋体" panose="02010600030101010101" pitchFamily="2" charset="-122"/>
                <a:cs typeface="Times New Roman" panose="02020603050405020304" pitchFamily="18" charset="0"/>
              </a:rPr>
              <a:t/>
            </a:r>
            <a:br>
              <a:rPr lang="en-US" altLang="zh-CN" kern="100" dirty="0">
                <a:ea typeface="宋体" panose="02010600030101010101" pitchFamily="2" charset="-122"/>
                <a:cs typeface="Times New Roman" panose="02020603050405020304" pitchFamily="18" charset="0"/>
              </a:rPr>
            </a:br>
            <a:r>
              <a:rPr lang="zh-CN" altLang="en-US" kern="100" dirty="0">
                <a:ea typeface="宋体" panose="02010600030101010101" pitchFamily="2" charset="-122"/>
                <a:cs typeface="Times New Roman" panose="02020603050405020304" pitchFamily="18" charset="0"/>
              </a:rPr>
              <a:t>统计预测图片中细胞种类及个数</a:t>
            </a:r>
            <a:r>
              <a:rPr lang="en-US" altLang="zh-CN" kern="100" dirty="0">
                <a:ea typeface="宋体" panose="02010600030101010101" pitchFamily="2" charset="-122"/>
                <a:cs typeface="Times New Roman" panose="02020603050405020304" pitchFamily="18" charset="0"/>
              </a:rPr>
              <a:t/>
            </a:r>
            <a:br>
              <a:rPr lang="en-US" altLang="zh-CN" kern="100" dirty="0">
                <a:ea typeface="宋体" panose="02010600030101010101" pitchFamily="2" charset="-122"/>
                <a:cs typeface="Times New Roman" panose="02020603050405020304" pitchFamily="18" charset="0"/>
              </a:rPr>
            </a:br>
            <a:r>
              <a:rPr lang="zh-CN" altLang="en-US" kern="100" dirty="0">
                <a:ea typeface="宋体" panose="02010600030101010101" pitchFamily="2" charset="-122"/>
                <a:cs typeface="Times New Roman" panose="02020603050405020304" pitchFamily="18" charset="0"/>
              </a:rPr>
              <a:t>绘制</a:t>
            </a:r>
            <a:r>
              <a:rPr lang="zh-CN" altLang="zh-CN" kern="100" dirty="0">
                <a:ea typeface="宋体" panose="02010600030101010101" pitchFamily="2" charset="-122"/>
                <a:cs typeface="Times New Roman" panose="02020603050405020304" pitchFamily="18" charset="0"/>
              </a:rPr>
              <a:t>混淆矩阵</a:t>
            </a:r>
            <a:r>
              <a:rPr lang="zh-CN" altLang="en-US" kern="100" dirty="0">
                <a:ea typeface="宋体" panose="02010600030101010101" pitchFamily="2" charset="-122"/>
                <a:cs typeface="Times New Roman" panose="02020603050405020304" pitchFamily="18" charset="0"/>
              </a:rPr>
              <a:t>的功能。</a:t>
            </a:r>
            <a:endParaRPr lang="en-US" altLang="zh-CN" kern="100" dirty="0">
              <a:ea typeface="宋体" panose="02010600030101010101" pitchFamily="2" charset="-122"/>
              <a:cs typeface="Times New Roman" panose="02020603050405020304" pitchFamily="18" charset="0"/>
            </a:endParaRPr>
          </a:p>
          <a:p>
            <a:r>
              <a:rPr lang="zh-CN" altLang="en-US" kern="100" dirty="0">
                <a:ea typeface="宋体" panose="02010600030101010101" pitchFamily="2" charset="-122"/>
                <a:cs typeface="Times New Roman" panose="02020603050405020304" pitchFamily="18" charset="0"/>
              </a:rPr>
              <a:t>选取图片限定在</a:t>
            </a:r>
            <a:r>
              <a:rPr lang="en-US" altLang="zh-CN" kern="100" dirty="0">
                <a:ea typeface="宋体" panose="02010600030101010101" pitchFamily="2" charset="-122"/>
                <a:cs typeface="Times New Roman" panose="02020603050405020304" pitchFamily="18" charset="0"/>
              </a:rPr>
              <a:t>jpg </a:t>
            </a:r>
            <a:r>
              <a:rPr lang="en-US" altLang="zh-CN" kern="100" dirty="0" err="1">
                <a:ea typeface="宋体" panose="02010600030101010101" pitchFamily="2" charset="-122"/>
                <a:cs typeface="Times New Roman" panose="02020603050405020304" pitchFamily="18" charset="0"/>
              </a:rPr>
              <a:t>png</a:t>
            </a:r>
            <a:r>
              <a:rPr lang="zh-CN" altLang="en-US" kern="100" dirty="0">
                <a:ea typeface="宋体" panose="02010600030101010101" pitchFamily="2" charset="-122"/>
                <a:cs typeface="Times New Roman" panose="02020603050405020304" pitchFamily="18" charset="0"/>
              </a:rPr>
              <a:t>中</a:t>
            </a:r>
          </a:p>
          <a:p>
            <a:endParaRPr lang="zh-CN" altLang="en-US" dirty="0"/>
          </a:p>
        </p:txBody>
      </p:sp>
      <p:pic>
        <p:nvPicPr>
          <p:cNvPr id="2" name="图片 1"/>
          <p:cNvPicPr>
            <a:picLocks noChangeAspect="1"/>
          </p:cNvPicPr>
          <p:nvPr/>
        </p:nvPicPr>
        <p:blipFill>
          <a:blip r:embed="rId10"/>
          <a:stretch>
            <a:fillRect/>
          </a:stretch>
        </p:blipFill>
        <p:spPr>
          <a:xfrm>
            <a:off x="4376764" y="1629289"/>
            <a:ext cx="6681580" cy="3842552"/>
          </a:xfrm>
          <a:prstGeom prst="rect">
            <a:avLst/>
          </a:prstGeom>
        </p:spPr>
      </p:pic>
      <p:pic>
        <p:nvPicPr>
          <p:cNvPr id="5" name="图片 4">
            <a:extLst>
              <a:ext uri="{FF2B5EF4-FFF2-40B4-BE49-F238E27FC236}">
                <a16:creationId xmlns:a16="http://schemas.microsoft.com/office/drawing/2014/main" id="{25107D3E-026B-4310-876F-80AC1AE0C1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4895" y="3857444"/>
            <a:ext cx="3472443" cy="2161605"/>
          </a:xfrm>
          <a:prstGeom prst="rect">
            <a:avLst/>
          </a:prstGeom>
        </p:spPr>
      </p:pic>
    </p:spTree>
    <p:extLst>
      <p:ext uri="{BB962C8B-B14F-4D97-AF65-F5344CB8AC3E}">
        <p14:creationId xmlns:p14="http://schemas.microsoft.com/office/powerpoint/2010/main" val="12077248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03" name="image 20003"/>
          <p:cNvPicPr>
            <a:picLocks noChangeAspect="1"/>
          </p:cNvPicPr>
          <p:nvPr/>
        </p:nvPicPr>
        <p:blipFill>
          <a:blip r:embed="rId3"/>
          <a:srcRect/>
          <a:stretch>
            <a:fillRect/>
          </a:stretch>
        </p:blipFill>
        <p:spPr>
          <a:xfrm>
            <a:off x="819150" y="952500"/>
            <a:ext cx="10934700" cy="5334000"/>
          </a:xfrm>
          <a:prstGeom prst="rect">
            <a:avLst/>
          </a:prstGeom>
        </p:spPr>
      </p:pic>
      <p:pic>
        <p:nvPicPr>
          <p:cNvPr id="20004" name="image 20004"/>
          <p:cNvPicPr>
            <a:picLocks noChangeAspect="1"/>
          </p:cNvPicPr>
          <p:nvPr/>
        </p:nvPicPr>
        <p:blipFill>
          <a:blip r:embed="rId4"/>
          <a:srcRect/>
          <a:stretch>
            <a:fillRect/>
          </a:stretch>
        </p:blipFill>
        <p:spPr>
          <a:xfrm>
            <a:off x="628650" y="762000"/>
            <a:ext cx="10934700" cy="5334000"/>
          </a:xfrm>
          <a:prstGeom prst="rect">
            <a:avLst/>
          </a:prstGeom>
        </p:spPr>
      </p:pic>
      <p:sp>
        <p:nvSpPr>
          <p:cNvPr id="20005" name="Object 20005"/>
          <p:cNvSpPr txBox="1"/>
          <p:nvPr/>
        </p:nvSpPr>
        <p:spPr>
          <a:xfrm>
            <a:off x="1550856" y="2654300"/>
            <a:ext cx="2889250" cy="1143000"/>
          </a:xfrm>
          <a:prstGeom prst="rect">
            <a:avLst/>
          </a:prstGeom>
        </p:spPr>
        <p:txBody>
          <a:bodyPr vert="horz" rtlCol="0" anchor="t" anchorCtr="0">
            <a:noAutofit/>
          </a:bodyPr>
          <a:lstStyle/>
          <a:p>
            <a:pPr algn="l">
              <a:lnSpc>
                <a:spcPct val="100000"/>
              </a:lnSpc>
            </a:pPr>
            <a:r>
              <a:rPr lang="en-US" sz="75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目录</a:t>
            </a:r>
            <a:endParaRPr lang="en-US" sz="900" dirty="0"/>
          </a:p>
        </p:txBody>
      </p:sp>
      <p:sp>
        <p:nvSpPr>
          <p:cNvPr id="20006" name="Object 20006"/>
          <p:cNvSpPr txBox="1"/>
          <p:nvPr/>
        </p:nvSpPr>
        <p:spPr>
          <a:xfrm>
            <a:off x="1642030" y="3797300"/>
            <a:ext cx="3155950" cy="609600"/>
          </a:xfrm>
          <a:prstGeom prst="rect">
            <a:avLst/>
          </a:prstGeom>
        </p:spPr>
        <p:txBody>
          <a:bodyPr vert="horz" rtlCol="0" anchor="t" anchorCtr="0">
            <a:noAutofit/>
          </a:bodyPr>
          <a:lstStyle/>
          <a:p>
            <a:pPr algn="l">
              <a:lnSpc>
                <a:spcPct val="100000"/>
              </a:lnSpc>
            </a:pPr>
            <a:r>
              <a:rPr lang="en-US" sz="40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CONTENTS</a:t>
            </a:r>
            <a:endParaRPr lang="en-US" sz="900" dirty="0"/>
          </a:p>
        </p:txBody>
      </p:sp>
      <p:pic>
        <p:nvPicPr>
          <p:cNvPr id="20007" name="image 20007">
            <a:hlinkClick r:id="rId5" action="ppaction://hlinksldjump"/>
          </p:cNvPr>
          <p:cNvPicPr>
            <a:picLocks noChangeAspect="1"/>
          </p:cNvPicPr>
          <p:nvPr/>
        </p:nvPicPr>
        <p:blipFill>
          <a:blip r:embed="rId6"/>
          <a:srcRect/>
          <a:stretch>
            <a:fillRect/>
          </a:stretch>
        </p:blipFill>
        <p:spPr>
          <a:xfrm>
            <a:off x="5473700" y="3743828"/>
            <a:ext cx="5067300" cy="774700"/>
          </a:xfrm>
          <a:prstGeom prst="rect">
            <a:avLst/>
          </a:prstGeom>
        </p:spPr>
      </p:pic>
      <p:pic>
        <p:nvPicPr>
          <p:cNvPr id="20008" name="image 20008"/>
          <p:cNvPicPr>
            <a:picLocks noChangeAspect="1"/>
          </p:cNvPicPr>
          <p:nvPr/>
        </p:nvPicPr>
        <p:blipFill>
          <a:blip r:embed="rId7"/>
          <a:srcRect/>
          <a:stretch>
            <a:fillRect/>
          </a:stretch>
        </p:blipFill>
        <p:spPr>
          <a:xfrm>
            <a:off x="5588000" y="3839078"/>
            <a:ext cx="584200" cy="584200"/>
          </a:xfrm>
          <a:prstGeom prst="rect">
            <a:avLst/>
          </a:prstGeom>
        </p:spPr>
      </p:pic>
      <p:pic>
        <p:nvPicPr>
          <p:cNvPr id="20009" name="image 20009"/>
          <p:cNvPicPr>
            <a:picLocks noChangeAspect="1"/>
          </p:cNvPicPr>
          <p:nvPr/>
        </p:nvPicPr>
        <p:blipFill>
          <a:blip r:embed="rId6"/>
          <a:srcRect/>
          <a:stretch>
            <a:fillRect/>
          </a:stretch>
        </p:blipFill>
        <p:spPr>
          <a:xfrm>
            <a:off x="5473700" y="2778628"/>
            <a:ext cx="5067300" cy="774700"/>
          </a:xfrm>
          <a:prstGeom prst="rect">
            <a:avLst/>
          </a:prstGeom>
        </p:spPr>
      </p:pic>
      <p:pic>
        <p:nvPicPr>
          <p:cNvPr id="200010" name="image 200010"/>
          <p:cNvPicPr>
            <a:picLocks noChangeAspect="1"/>
          </p:cNvPicPr>
          <p:nvPr/>
        </p:nvPicPr>
        <p:blipFill>
          <a:blip r:embed="rId7"/>
          <a:srcRect/>
          <a:stretch>
            <a:fillRect/>
          </a:stretch>
        </p:blipFill>
        <p:spPr>
          <a:xfrm>
            <a:off x="5588000" y="2873878"/>
            <a:ext cx="584200" cy="584200"/>
          </a:xfrm>
          <a:prstGeom prst="rect">
            <a:avLst/>
          </a:prstGeom>
        </p:spPr>
      </p:pic>
      <p:pic>
        <p:nvPicPr>
          <p:cNvPr id="200011" name="image 200011"/>
          <p:cNvPicPr>
            <a:picLocks noChangeAspect="1"/>
          </p:cNvPicPr>
          <p:nvPr/>
        </p:nvPicPr>
        <p:blipFill>
          <a:blip r:embed="rId6"/>
          <a:srcRect/>
          <a:stretch>
            <a:fillRect/>
          </a:stretch>
        </p:blipFill>
        <p:spPr>
          <a:xfrm>
            <a:off x="5473700" y="1826128"/>
            <a:ext cx="5067300" cy="774700"/>
          </a:xfrm>
          <a:prstGeom prst="rect">
            <a:avLst/>
          </a:prstGeom>
        </p:spPr>
      </p:pic>
      <p:pic>
        <p:nvPicPr>
          <p:cNvPr id="200012" name="image 200012"/>
          <p:cNvPicPr>
            <a:picLocks noChangeAspect="1"/>
          </p:cNvPicPr>
          <p:nvPr/>
        </p:nvPicPr>
        <p:blipFill>
          <a:blip r:embed="rId7"/>
          <a:srcRect/>
          <a:stretch>
            <a:fillRect/>
          </a:stretch>
        </p:blipFill>
        <p:spPr>
          <a:xfrm>
            <a:off x="5588000" y="1921378"/>
            <a:ext cx="584200" cy="584200"/>
          </a:xfrm>
          <a:prstGeom prst="rect">
            <a:avLst/>
          </a:prstGeom>
        </p:spPr>
      </p:pic>
      <p:pic>
        <p:nvPicPr>
          <p:cNvPr id="200015" name="image 200015"/>
          <p:cNvPicPr>
            <a:picLocks noChangeAspect="1"/>
          </p:cNvPicPr>
          <p:nvPr/>
        </p:nvPicPr>
        <p:blipFill>
          <a:blip r:embed="rId8"/>
          <a:srcRect/>
          <a:stretch>
            <a:fillRect/>
          </a:stretch>
        </p:blipFill>
        <p:spPr>
          <a:xfrm>
            <a:off x="1492250" y="1339850"/>
            <a:ext cx="1200150" cy="869950"/>
          </a:xfrm>
          <a:prstGeom prst="rect">
            <a:avLst/>
          </a:prstGeom>
        </p:spPr>
      </p:pic>
      <p:pic>
        <p:nvPicPr>
          <p:cNvPr id="200016" name="image 200016"/>
          <p:cNvPicPr>
            <a:picLocks noChangeAspect="1"/>
          </p:cNvPicPr>
          <p:nvPr/>
        </p:nvPicPr>
        <p:blipFill>
          <a:blip r:embed="rId9"/>
          <a:srcRect/>
          <a:stretch>
            <a:fillRect/>
          </a:stretch>
        </p:blipFill>
        <p:spPr>
          <a:xfrm>
            <a:off x="1936750" y="158750"/>
            <a:ext cx="527050" cy="438150"/>
          </a:xfrm>
          <a:prstGeom prst="rect">
            <a:avLst/>
          </a:prstGeom>
        </p:spPr>
      </p:pic>
      <p:pic>
        <p:nvPicPr>
          <p:cNvPr id="200017" name="image 200017"/>
          <p:cNvPicPr>
            <a:picLocks noChangeAspect="1"/>
          </p:cNvPicPr>
          <p:nvPr/>
        </p:nvPicPr>
        <p:blipFill>
          <a:blip r:embed="rId10"/>
          <a:srcRect/>
          <a:stretch>
            <a:fillRect/>
          </a:stretch>
        </p:blipFill>
        <p:spPr>
          <a:xfrm>
            <a:off x="11887200" y="2654300"/>
            <a:ext cx="520700" cy="438150"/>
          </a:xfrm>
          <a:prstGeom prst="rect">
            <a:avLst/>
          </a:prstGeom>
        </p:spPr>
      </p:pic>
      <p:pic>
        <p:nvPicPr>
          <p:cNvPr id="200018" name="image 200018"/>
          <p:cNvPicPr>
            <a:picLocks noChangeAspect="1"/>
          </p:cNvPicPr>
          <p:nvPr/>
        </p:nvPicPr>
        <p:blipFill>
          <a:blip r:embed="rId11"/>
          <a:srcRect/>
          <a:stretch>
            <a:fillRect/>
          </a:stretch>
        </p:blipFill>
        <p:spPr>
          <a:xfrm>
            <a:off x="4349750" y="6311900"/>
            <a:ext cx="488950" cy="476250"/>
          </a:xfrm>
          <a:prstGeom prst="rect">
            <a:avLst/>
          </a:prstGeom>
        </p:spPr>
      </p:pic>
      <p:pic>
        <p:nvPicPr>
          <p:cNvPr id="200019" name="image 200019"/>
          <p:cNvPicPr>
            <a:picLocks noChangeAspect="1"/>
          </p:cNvPicPr>
          <p:nvPr/>
        </p:nvPicPr>
        <p:blipFill>
          <a:blip r:embed="rId12"/>
          <a:srcRect/>
          <a:stretch>
            <a:fillRect/>
          </a:stretch>
        </p:blipFill>
        <p:spPr>
          <a:xfrm>
            <a:off x="10033000" y="488950"/>
            <a:ext cx="825500" cy="825500"/>
          </a:xfrm>
          <a:prstGeom prst="rect">
            <a:avLst/>
          </a:prstGeom>
        </p:spPr>
      </p:pic>
      <p:pic>
        <p:nvPicPr>
          <p:cNvPr id="200020" name="image 200020"/>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a:off x="495300" y="4437139"/>
            <a:ext cx="3367227" cy="2374072"/>
          </a:xfrm>
          <a:prstGeom prst="rect">
            <a:avLst/>
          </a:prstGeom>
        </p:spPr>
      </p:pic>
      <p:sp>
        <p:nvSpPr>
          <p:cNvPr id="200013" name="Object 200013"/>
          <p:cNvSpPr txBox="1"/>
          <p:nvPr/>
        </p:nvSpPr>
        <p:spPr>
          <a:xfrm>
            <a:off x="5441423" y="1763898"/>
            <a:ext cx="838200" cy="4348480"/>
          </a:xfrm>
          <a:prstGeom prst="rect">
            <a:avLst/>
          </a:prstGeom>
        </p:spPr>
        <p:txBody>
          <a:bodyPr vert="horz" rtlCol="0" anchor="t" anchorCtr="0">
            <a:noAutofit/>
          </a:bodyPr>
          <a:lstStyle/>
          <a:p>
            <a:pPr algn="ctr">
              <a:lnSpc>
                <a:spcPct val="156666"/>
              </a:lnSpc>
            </a:pPr>
            <a:r>
              <a:rPr lang="en-US" sz="4000" i="1" dirty="0">
                <a:latin typeface="专业字体设计服务/WWW.ZTSGC.COM/" panose="02000000000000000000" pitchFamily="2" charset="-122"/>
                <a:ea typeface="专业字体设计服务/WWW.ZTSGC.COM/" panose="02000000000000000000" pitchFamily="2" charset="-122"/>
              </a:rPr>
              <a:t>1
2
3</a:t>
            </a:r>
          </a:p>
          <a:p>
            <a:pPr algn="ctr">
              <a:lnSpc>
                <a:spcPct val="156666"/>
              </a:lnSpc>
            </a:pPr>
            <a:endParaRPr lang="en-US" sz="900" dirty="0"/>
          </a:p>
        </p:txBody>
      </p:sp>
      <p:sp>
        <p:nvSpPr>
          <p:cNvPr id="21" name="矩形 20">
            <a:extLst>
              <a:ext uri="{FF2B5EF4-FFF2-40B4-BE49-F238E27FC236}">
                <a16:creationId xmlns:a16="http://schemas.microsoft.com/office/drawing/2014/main" id="{B401BF4C-61AF-480F-AB6A-5BAA4A991093}"/>
              </a:ext>
            </a:extLst>
          </p:cNvPr>
          <p:cNvSpPr/>
          <p:nvPr/>
        </p:nvSpPr>
        <p:spPr>
          <a:xfrm>
            <a:off x="6199964" y="2008175"/>
            <a:ext cx="1800493" cy="646331"/>
          </a:xfrm>
          <a:prstGeom prst="rect">
            <a:avLst/>
          </a:prstGeom>
        </p:spPr>
        <p:txBody>
          <a:bodyPr wrap="none">
            <a:spAutoFit/>
          </a:bodyPr>
          <a:lstStyle/>
          <a:p>
            <a:pPr fontAlgn="base"/>
            <a:r>
              <a:rPr lang="zh-CN" altLang="en-US" dirty="0">
                <a:latin typeface="专业字体设计服务/WWW.ZTSGC.COM/" panose="02000000000000000000" pitchFamily="2" charset="-122"/>
                <a:ea typeface="专业字体设计服务/WWW.ZTSGC.COM/" panose="02000000000000000000" pitchFamily="2" charset="-122"/>
              </a:rPr>
              <a:t>模型选择和训练</a:t>
            </a:r>
          </a:p>
          <a:p>
            <a:pPr fontAlgn="base"/>
            <a:endParaRPr lang="zh-CN" altLang="en-US" b="0" i="0" dirty="0">
              <a:effectLst/>
              <a:latin typeface="专业字体设计服务/WWW.ZTSGC.COM/" panose="02000000000000000000" pitchFamily="2" charset="-122"/>
              <a:ea typeface="专业字体设计服务/WWW.ZTSGC.COM/" panose="02000000000000000000" pitchFamily="2" charset="-122"/>
            </a:endParaRPr>
          </a:p>
        </p:txBody>
      </p:sp>
      <p:sp>
        <p:nvSpPr>
          <p:cNvPr id="22" name="矩形 21">
            <a:extLst>
              <a:ext uri="{FF2B5EF4-FFF2-40B4-BE49-F238E27FC236}">
                <a16:creationId xmlns:a16="http://schemas.microsoft.com/office/drawing/2014/main" id="{84FD82DF-33AF-4EB1-8160-21D2FAD5E255}"/>
              </a:ext>
            </a:extLst>
          </p:cNvPr>
          <p:cNvSpPr/>
          <p:nvPr/>
        </p:nvSpPr>
        <p:spPr>
          <a:xfrm>
            <a:off x="6178684" y="2981312"/>
            <a:ext cx="1784463" cy="646331"/>
          </a:xfrm>
          <a:prstGeom prst="rect">
            <a:avLst/>
          </a:prstGeom>
        </p:spPr>
        <p:txBody>
          <a:bodyPr wrap="none">
            <a:spAutoFit/>
          </a:bodyPr>
          <a:lstStyle/>
          <a:p>
            <a:pPr fontAlgn="base"/>
            <a:r>
              <a:rPr lang="zh-CN" altLang="en-US" dirty="0">
                <a:latin typeface="专业字体设计服务/WWW.ZTSGC.COM/" panose="02000000000000000000" pitchFamily="2" charset="-122"/>
                <a:ea typeface="专业字体设计服务/WWW.ZTSGC.COM/" panose="02000000000000000000" pitchFamily="2" charset="-122"/>
              </a:rPr>
              <a:t>可视化</a:t>
            </a:r>
            <a:r>
              <a:rPr lang="en-US" altLang="zh-CN" dirty="0">
                <a:latin typeface="专业字体设计服务/WWW.ZTSGC.COM/" panose="02000000000000000000" pitchFamily="2" charset="-122"/>
                <a:ea typeface="专业字体设计服务/WWW.ZTSGC.COM/" panose="02000000000000000000" pitchFamily="2" charset="-122"/>
              </a:rPr>
              <a:t>web</a:t>
            </a:r>
            <a:r>
              <a:rPr lang="zh-CN" altLang="en-US" dirty="0">
                <a:latin typeface="专业字体设计服务/WWW.ZTSGC.COM/" panose="02000000000000000000" pitchFamily="2" charset="-122"/>
                <a:ea typeface="专业字体设计服务/WWW.ZTSGC.COM/" panose="02000000000000000000" pitchFamily="2" charset="-122"/>
              </a:rPr>
              <a:t>页面</a:t>
            </a:r>
          </a:p>
          <a:p>
            <a:pPr fontAlgn="base"/>
            <a:endParaRPr lang="zh-CN" altLang="en-US" b="0" i="0" dirty="0">
              <a:effectLst/>
              <a:latin typeface="专业字体设计服务/WWW.ZTSGC.COM/" panose="02000000000000000000" pitchFamily="2" charset="-122"/>
              <a:ea typeface="专业字体设计服务/WWW.ZTSGC.COM/" panose="02000000000000000000" pitchFamily="2" charset="-122"/>
            </a:endParaRPr>
          </a:p>
        </p:txBody>
      </p:sp>
      <p:sp>
        <p:nvSpPr>
          <p:cNvPr id="23" name="矩形 22">
            <a:extLst>
              <a:ext uri="{FF2B5EF4-FFF2-40B4-BE49-F238E27FC236}">
                <a16:creationId xmlns:a16="http://schemas.microsoft.com/office/drawing/2014/main" id="{E68C03AF-B816-43DE-9FF1-86749B48A014}"/>
              </a:ext>
            </a:extLst>
          </p:cNvPr>
          <p:cNvSpPr/>
          <p:nvPr/>
        </p:nvSpPr>
        <p:spPr>
          <a:xfrm>
            <a:off x="6164141" y="3950481"/>
            <a:ext cx="1800493" cy="369332"/>
          </a:xfrm>
          <a:prstGeom prst="rect">
            <a:avLst/>
          </a:prstGeom>
        </p:spPr>
        <p:txBody>
          <a:bodyPr wrap="none">
            <a:spAutoFit/>
          </a:bodyPr>
          <a:lstStyle/>
          <a:p>
            <a:pPr fontAlgn="base"/>
            <a:r>
              <a:rPr lang="zh-CN" altLang="en-US" dirty="0">
                <a:latin typeface="专业字体设计服务/WWW.ZTSGC.COM/" panose="02000000000000000000" pitchFamily="2" charset="-122"/>
                <a:ea typeface="专业字体设计服务/WWW.ZTSGC.COM/" panose="02000000000000000000" pitchFamily="2" charset="-122"/>
              </a:rPr>
              <a:t>数据可视化部分</a:t>
            </a:r>
            <a:endParaRPr lang="zh-CN" altLang="en-US" b="0" i="0" dirty="0">
              <a:effectLst/>
              <a:latin typeface="专业字体设计服务/WWW.ZTSGC.COM/" panose="02000000000000000000" pitchFamily="2" charset="-122"/>
              <a:ea typeface="专业字体设计服务/WWW.ZTSGC.COM/"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1+#ppt_w/2"/>
                                          </p:val>
                                        </p:tav>
                                        <p:tav tm="100000">
                                          <p:val>
                                            <p:strVal val="#ppt_x"/>
                                          </p:val>
                                        </p:tav>
                                      </p:tavLst>
                                    </p:anim>
                                    <p:anim calcmode="lin" valueType="num">
                                      <p:cBhvr additive="base">
                                        <p:cTn id="8" dur="1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500" fill="hold"/>
                                        <p:tgtEl>
                                          <p:spTgt spid="22"/>
                                        </p:tgtEl>
                                        <p:attrNameLst>
                                          <p:attrName>ppt_x</p:attrName>
                                        </p:attrNameLst>
                                      </p:cBhvr>
                                      <p:tavLst>
                                        <p:tav tm="0">
                                          <p:val>
                                            <p:strVal val="1+#ppt_w/2"/>
                                          </p:val>
                                        </p:tav>
                                        <p:tav tm="100000">
                                          <p:val>
                                            <p:strVal val="#ppt_x"/>
                                          </p:val>
                                        </p:tav>
                                      </p:tavLst>
                                    </p:anim>
                                    <p:anim calcmode="lin" valueType="num">
                                      <p:cBhvr additive="base">
                                        <p:cTn id="12" dur="1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500" fill="hold"/>
                                        <p:tgtEl>
                                          <p:spTgt spid="23"/>
                                        </p:tgtEl>
                                        <p:attrNameLst>
                                          <p:attrName>ppt_x</p:attrName>
                                        </p:attrNameLst>
                                      </p:cBhvr>
                                      <p:tavLst>
                                        <p:tav tm="0">
                                          <p:val>
                                            <p:strVal val="1+#ppt_w/2"/>
                                          </p:val>
                                        </p:tav>
                                        <p:tav tm="100000">
                                          <p:val>
                                            <p:strVal val="#ppt_x"/>
                                          </p:val>
                                        </p:tav>
                                      </p:tavLst>
                                    </p:anim>
                                    <p:anim calcmode="lin" valueType="num">
                                      <p:cBhvr additive="base">
                                        <p:cTn id="16"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测试页面</a:t>
            </a:r>
          </a:p>
        </p:txBody>
      </p:sp>
      <p:sp>
        <p:nvSpPr>
          <p:cNvPr id="19" name="文本框 18">
            <a:extLst>
              <a:ext uri="{FF2B5EF4-FFF2-40B4-BE49-F238E27FC236}">
                <a16:creationId xmlns:a16="http://schemas.microsoft.com/office/drawing/2014/main" id="{2B533A41-8588-4002-9B3B-F2D68B610179}"/>
              </a:ext>
            </a:extLst>
          </p:cNvPr>
          <p:cNvSpPr txBox="1"/>
          <p:nvPr/>
        </p:nvSpPr>
        <p:spPr>
          <a:xfrm>
            <a:off x="910174" y="1468504"/>
            <a:ext cx="8979976" cy="646331"/>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如图所示，当选取配置文件和合适的权重文件和不同的阈值时可以显示不同的预测结果及直观的柱状图。</a:t>
            </a:r>
            <a:endParaRPr lang="zh-CN" altLang="en-US" dirty="0"/>
          </a:p>
        </p:txBody>
      </p:sp>
      <p:pic>
        <p:nvPicPr>
          <p:cNvPr id="18" name="图片 17"/>
          <p:cNvPicPr>
            <a:picLocks noChangeAspect="1"/>
          </p:cNvPicPr>
          <p:nvPr/>
        </p:nvPicPr>
        <p:blipFill>
          <a:blip r:embed="rId10"/>
          <a:stretch>
            <a:fillRect/>
          </a:stretch>
        </p:blipFill>
        <p:spPr>
          <a:xfrm>
            <a:off x="756821" y="2191173"/>
            <a:ext cx="5980814" cy="2758932"/>
          </a:xfrm>
          <a:prstGeom prst="rect">
            <a:avLst/>
          </a:prstGeom>
        </p:spPr>
      </p:pic>
      <p:pic>
        <p:nvPicPr>
          <p:cNvPr id="2" name="图片 1"/>
          <p:cNvPicPr>
            <a:picLocks noChangeAspect="1"/>
          </p:cNvPicPr>
          <p:nvPr/>
        </p:nvPicPr>
        <p:blipFill>
          <a:blip r:embed="rId11"/>
          <a:stretch>
            <a:fillRect/>
          </a:stretch>
        </p:blipFill>
        <p:spPr>
          <a:xfrm>
            <a:off x="5998812" y="2191173"/>
            <a:ext cx="5744146" cy="2682822"/>
          </a:xfrm>
          <a:prstGeom prst="rect">
            <a:avLst/>
          </a:prstGeom>
        </p:spPr>
      </p:pic>
      <p:sp>
        <p:nvSpPr>
          <p:cNvPr id="20" name="文本框 19">
            <a:extLst>
              <a:ext uri="{FF2B5EF4-FFF2-40B4-BE49-F238E27FC236}">
                <a16:creationId xmlns:a16="http://schemas.microsoft.com/office/drawing/2014/main" id="{27169482-68D9-422E-BEEB-FC2D604875BE}"/>
              </a:ext>
            </a:extLst>
          </p:cNvPr>
          <p:cNvSpPr txBox="1"/>
          <p:nvPr/>
        </p:nvSpPr>
        <p:spPr>
          <a:xfrm>
            <a:off x="5881307" y="4968145"/>
            <a:ext cx="6360458" cy="369332"/>
          </a:xfrm>
          <a:prstGeom prst="rect">
            <a:avLst/>
          </a:prstGeom>
          <a:noFill/>
        </p:spPr>
        <p:txBody>
          <a:bodyPr wrap="square">
            <a:spAutoFit/>
          </a:bodyPr>
          <a:lstStyle/>
          <a:p>
            <a:pPr indent="406400" algn="just">
              <a:spcBef>
                <a:spcPts val="600"/>
              </a:spcBef>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预测也</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实现</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自定义</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iou</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阈值。</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18392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测试页面</a:t>
            </a:r>
          </a:p>
        </p:txBody>
      </p:sp>
      <p:sp>
        <p:nvSpPr>
          <p:cNvPr id="19" name="文本框 18">
            <a:extLst>
              <a:ext uri="{FF2B5EF4-FFF2-40B4-BE49-F238E27FC236}">
                <a16:creationId xmlns:a16="http://schemas.microsoft.com/office/drawing/2014/main" id="{2B384241-4C52-4A43-AE48-3DBBE5FE5DC7}"/>
              </a:ext>
            </a:extLst>
          </p:cNvPr>
          <p:cNvSpPr txBox="1"/>
          <p:nvPr/>
        </p:nvSpPr>
        <p:spPr>
          <a:xfrm>
            <a:off x="1001806" y="1621385"/>
            <a:ext cx="10358700" cy="369332"/>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第二个是</a:t>
            </a:r>
            <a:r>
              <a:rPr lang="zh-CN" altLang="zh-CN" sz="1800" kern="100" dirty="0">
                <a:effectLst/>
                <a:ea typeface="宋体" panose="02010600030101010101" pitchFamily="2" charset="-122"/>
                <a:cs typeface="Times New Roman" panose="02020603050405020304" pitchFamily="18" charset="0"/>
              </a:rPr>
              <a:t>直接展示混淆矩阵：</a:t>
            </a:r>
            <a:r>
              <a:rPr lang="zh-CN" altLang="en-US" kern="100" dirty="0">
                <a:ea typeface="宋体" panose="02010600030101010101" pitchFamily="2" charset="-122"/>
                <a:cs typeface="Times New Roman" panose="02020603050405020304" pitchFamily="18" charset="0"/>
              </a:rPr>
              <a:t>这里配置文件，权重文件和</a:t>
            </a:r>
            <a:r>
              <a:rPr lang="en-US" altLang="zh-CN" kern="100" dirty="0" err="1">
                <a:ea typeface="宋体" panose="02010600030101010101" pitchFamily="2" charset="-122"/>
                <a:cs typeface="Times New Roman" panose="02020603050405020304" pitchFamily="18" charset="0"/>
              </a:rPr>
              <a:t>pkl</a:t>
            </a:r>
            <a:r>
              <a:rPr lang="zh-CN" altLang="en-US" kern="100" dirty="0">
                <a:ea typeface="宋体" panose="02010600030101010101" pitchFamily="2" charset="-122"/>
                <a:cs typeface="Times New Roman" panose="02020603050405020304" pitchFamily="18" charset="0"/>
              </a:rPr>
              <a:t>文件需要一一对应</a:t>
            </a:r>
            <a:endParaRPr lang="zh-CN" altLang="en-US" dirty="0"/>
          </a:p>
        </p:txBody>
      </p:sp>
      <p:pic>
        <p:nvPicPr>
          <p:cNvPr id="20" name="图片 19">
            <a:extLst>
              <a:ext uri="{FF2B5EF4-FFF2-40B4-BE49-F238E27FC236}">
                <a16:creationId xmlns:a16="http://schemas.microsoft.com/office/drawing/2014/main" id="{A748511F-565B-4B4F-B367-E6FFEF329A4D}"/>
              </a:ext>
            </a:extLst>
          </p:cNvPr>
          <p:cNvPicPr/>
          <p:nvPr/>
        </p:nvPicPr>
        <p:blipFill>
          <a:blip r:embed="rId10"/>
          <a:stretch>
            <a:fillRect/>
          </a:stretch>
        </p:blipFill>
        <p:spPr>
          <a:xfrm>
            <a:off x="894448" y="2462395"/>
            <a:ext cx="5274310" cy="2322195"/>
          </a:xfrm>
          <a:prstGeom prst="rect">
            <a:avLst/>
          </a:prstGeom>
        </p:spPr>
      </p:pic>
      <p:sp>
        <p:nvSpPr>
          <p:cNvPr id="27" name="文本框 26">
            <a:extLst>
              <a:ext uri="{FF2B5EF4-FFF2-40B4-BE49-F238E27FC236}">
                <a16:creationId xmlns:a16="http://schemas.microsoft.com/office/drawing/2014/main" id="{570ABE13-B66F-4036-9844-CAD12F4D8515}"/>
              </a:ext>
            </a:extLst>
          </p:cNvPr>
          <p:cNvSpPr txBox="1"/>
          <p:nvPr/>
        </p:nvSpPr>
        <p:spPr>
          <a:xfrm>
            <a:off x="1001805" y="5011340"/>
            <a:ext cx="10000255" cy="1200329"/>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绘制混淆矩阵需要</a:t>
            </a:r>
            <a:r>
              <a:rPr lang="en-US" altLang="zh-CN" sz="1800" kern="100" dirty="0" err="1">
                <a:effectLst/>
                <a:ea typeface="宋体" panose="02010600030101010101" pitchFamily="2" charset="-122"/>
                <a:cs typeface="Times New Roman" panose="02020603050405020304" pitchFamily="18" charset="0"/>
              </a:rPr>
              <a:t>pkl</a:t>
            </a:r>
            <a:r>
              <a:rPr lang="zh-CN" altLang="en-US" sz="1800" kern="100" dirty="0">
                <a:effectLst/>
                <a:ea typeface="宋体" panose="02010600030101010101" pitchFamily="2" charset="-122"/>
                <a:cs typeface="Times New Roman" panose="02020603050405020304" pitchFamily="18" charset="0"/>
              </a:rPr>
              <a:t>文件，这里原本实现细节</a:t>
            </a:r>
            <a:r>
              <a:rPr lang="zh-CN" altLang="zh-CN" sz="1800" kern="100" dirty="0">
                <a:effectLst/>
                <a:ea typeface="宋体" panose="02010600030101010101" pitchFamily="2" charset="-122"/>
                <a:cs typeface="Times New Roman" panose="02020603050405020304" pitchFamily="18" charset="0"/>
              </a:rPr>
              <a:t>混淆矩阵的绘制采用的是</a:t>
            </a:r>
            <a:r>
              <a:rPr lang="en-US" altLang="zh-CN" sz="1800" kern="100" dirty="0" err="1">
                <a:effectLst/>
                <a:ea typeface="宋体" panose="02010600030101010101" pitchFamily="2" charset="-122"/>
                <a:cs typeface="Times New Roman" panose="02020603050405020304" pitchFamily="18" charset="0"/>
              </a:rPr>
              <a:t>mmdection</a:t>
            </a:r>
            <a:r>
              <a:rPr lang="zh-CN" altLang="zh-CN" sz="1800" kern="100" dirty="0">
                <a:effectLst/>
                <a:ea typeface="宋体" panose="02010600030101010101" pitchFamily="2" charset="-122"/>
                <a:cs typeface="Times New Roman" panose="02020603050405020304" pitchFamily="18" charset="0"/>
              </a:rPr>
              <a:t>平台中的命令“</a:t>
            </a:r>
            <a:r>
              <a:rPr lang="en-US" altLang="zh-CN" sz="1800" kern="100" dirty="0">
                <a:effectLst/>
                <a:ea typeface="宋体" panose="02010600030101010101" pitchFamily="2" charset="-122"/>
                <a:cs typeface="Times New Roman" panose="02020603050405020304" pitchFamily="18" charset="0"/>
              </a:rPr>
              <a:t>python tools/analysis_tools/confusion_matrix.py work_dirs\cascade-mask-rcnn_r50_fpn_1x_coco\cascade-mask-rcnn_r50_fpn_1x_coco.py </a:t>
            </a:r>
            <a:r>
              <a:rPr lang="en-US" altLang="zh-CN" sz="1800" kern="100" dirty="0" err="1">
                <a:effectLst/>
                <a:ea typeface="宋体" panose="02010600030101010101" pitchFamily="2" charset="-122"/>
                <a:cs typeface="Times New Roman" panose="02020603050405020304" pitchFamily="18" charset="0"/>
              </a:rPr>
              <a:t>work_dirs</a:t>
            </a:r>
            <a:r>
              <a:rPr lang="en-US" altLang="zh-CN" sz="1800" kern="100" dirty="0">
                <a:effectLst/>
                <a:ea typeface="宋体" panose="02010600030101010101" pitchFamily="2" charset="-122"/>
                <a:cs typeface="Times New Roman" panose="02020603050405020304" pitchFamily="18" charset="0"/>
              </a:rPr>
              <a:t>\cascade-mask-rcnn_r50_fpn_1x_coco\cascade-new\</a:t>
            </a:r>
            <a:r>
              <a:rPr lang="en-US" altLang="zh-CN" sz="1800" kern="100" dirty="0" err="1">
                <a:effectLst/>
                <a:ea typeface="宋体" panose="02010600030101010101" pitchFamily="2" charset="-122"/>
                <a:cs typeface="Times New Roman" panose="02020603050405020304" pitchFamily="18" charset="0"/>
              </a:rPr>
              <a:t>result.pkl</a:t>
            </a:r>
            <a:r>
              <a:rPr lang="zh-CN" altLang="zh-CN" sz="1800" kern="100" dirty="0">
                <a:effectLst/>
                <a:ea typeface="宋体" panose="02010600030101010101" pitchFamily="2" charset="-122"/>
                <a:cs typeface="Times New Roman" panose="02020603050405020304" pitchFamily="18" charset="0"/>
              </a:rPr>
              <a:t>”，</a:t>
            </a:r>
            <a:endParaRPr lang="zh-CN" altLang="en-US" dirty="0"/>
          </a:p>
        </p:txBody>
      </p:sp>
      <p:pic>
        <p:nvPicPr>
          <p:cNvPr id="4" name="图片 3">
            <a:extLst>
              <a:ext uri="{FF2B5EF4-FFF2-40B4-BE49-F238E27FC236}">
                <a16:creationId xmlns:a16="http://schemas.microsoft.com/office/drawing/2014/main" id="{71508295-DB61-40E7-8114-3A761F9C33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93188" y="2300125"/>
            <a:ext cx="5104364" cy="2646733"/>
          </a:xfrm>
          <a:prstGeom prst="rect">
            <a:avLst/>
          </a:prstGeom>
        </p:spPr>
      </p:pic>
    </p:spTree>
    <p:extLst>
      <p:ext uri="{BB962C8B-B14F-4D97-AF65-F5344CB8AC3E}">
        <p14:creationId xmlns:p14="http://schemas.microsoft.com/office/powerpoint/2010/main" val="302082556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测试页面</a:t>
            </a:r>
          </a:p>
        </p:txBody>
      </p:sp>
      <p:sp>
        <p:nvSpPr>
          <p:cNvPr id="19" name="文本框 18">
            <a:extLst>
              <a:ext uri="{FF2B5EF4-FFF2-40B4-BE49-F238E27FC236}">
                <a16:creationId xmlns:a16="http://schemas.microsoft.com/office/drawing/2014/main" id="{2B384241-4C52-4A43-AE48-3DBBE5FE5DC7}"/>
              </a:ext>
            </a:extLst>
          </p:cNvPr>
          <p:cNvSpPr txBox="1"/>
          <p:nvPr/>
        </p:nvSpPr>
        <p:spPr>
          <a:xfrm>
            <a:off x="1001806" y="1621385"/>
            <a:ext cx="10358700" cy="369332"/>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但我们采用的是传值</a:t>
            </a:r>
            <a:endParaRPr lang="zh-CN" altLang="en-US" dirty="0"/>
          </a:p>
        </p:txBody>
      </p:sp>
      <p:sp>
        <p:nvSpPr>
          <p:cNvPr id="27" name="文本框 26">
            <a:extLst>
              <a:ext uri="{FF2B5EF4-FFF2-40B4-BE49-F238E27FC236}">
                <a16:creationId xmlns:a16="http://schemas.microsoft.com/office/drawing/2014/main" id="{570ABE13-B66F-4036-9844-CAD12F4D8515}"/>
              </a:ext>
            </a:extLst>
          </p:cNvPr>
          <p:cNvSpPr txBox="1"/>
          <p:nvPr/>
        </p:nvSpPr>
        <p:spPr>
          <a:xfrm>
            <a:off x="1001805" y="5011340"/>
            <a:ext cx="10000255" cy="923330"/>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首先在前端的控制</a:t>
            </a:r>
            <a:r>
              <a:rPr lang="en-US" altLang="zh-CN" sz="1800" kern="100" dirty="0" err="1">
                <a:effectLst/>
                <a:ea typeface="宋体" panose="02010600030101010101" pitchFamily="2" charset="-122"/>
                <a:cs typeface="Times New Roman" panose="02020603050405020304" pitchFamily="18" charset="0"/>
              </a:rPr>
              <a:t>py</a:t>
            </a:r>
            <a:r>
              <a:rPr lang="zh-CN" altLang="en-US" sz="1800" kern="100" dirty="0">
                <a:effectLst/>
                <a:ea typeface="宋体" panose="02010600030101010101" pitchFamily="2" charset="-122"/>
                <a:cs typeface="Times New Roman" panose="02020603050405020304" pitchFamily="18" charset="0"/>
              </a:rPr>
              <a:t>文件里接收到要传递的参数，封装成</a:t>
            </a:r>
            <a:r>
              <a:rPr lang="en-US" altLang="zh-CN" sz="1800" kern="100" dirty="0" err="1">
                <a:effectLst/>
                <a:ea typeface="宋体" panose="02010600030101010101" pitchFamily="2" charset="-122"/>
                <a:cs typeface="Times New Roman" panose="02020603050405020304" pitchFamily="18" charset="0"/>
              </a:rPr>
              <a:t>train_params</a:t>
            </a:r>
            <a:r>
              <a:rPr lang="zh-CN" altLang="en-US" sz="1800" kern="100" dirty="0">
                <a:effectLst/>
                <a:ea typeface="宋体" panose="02010600030101010101" pitchFamily="2" charset="-122"/>
                <a:cs typeface="Times New Roman" panose="02020603050405020304" pitchFamily="18" charset="0"/>
              </a:rPr>
              <a:t>字典值，然后传递给</a:t>
            </a:r>
            <a:endParaRPr lang="en-US" altLang="zh-CN" sz="1800" kern="100" dirty="0">
              <a:effectLst/>
              <a:ea typeface="宋体" panose="02010600030101010101" pitchFamily="2" charset="-122"/>
              <a:cs typeface="Times New Roman" panose="02020603050405020304" pitchFamily="18" charset="0"/>
            </a:endParaRPr>
          </a:p>
          <a:p>
            <a:r>
              <a:rPr lang="en-US" altLang="zh-CN" kern="100" dirty="0">
                <a:ea typeface="宋体" panose="02010600030101010101" pitchFamily="2" charset="-122"/>
                <a:cs typeface="Times New Roman" panose="02020603050405020304" pitchFamily="18" charset="0"/>
              </a:rPr>
              <a:t>confusion</a:t>
            </a:r>
            <a:r>
              <a:rPr lang="en-US" altLang="zh-CN" sz="1800" kern="100" dirty="0">
                <a:effectLst/>
                <a:ea typeface="宋体" panose="02010600030101010101" pitchFamily="2" charset="-122"/>
                <a:cs typeface="Times New Roman" panose="02020603050405020304" pitchFamily="18" charset="0"/>
              </a:rPr>
              <a:t>_matrix.py</a:t>
            </a:r>
            <a:r>
              <a:rPr lang="zh-CN" altLang="en-US" sz="1800" kern="100" dirty="0">
                <a:effectLst/>
                <a:ea typeface="宋体" panose="02010600030101010101" pitchFamily="2" charset="-122"/>
                <a:cs typeface="Times New Roman" panose="02020603050405020304" pitchFamily="18" charset="0"/>
              </a:rPr>
              <a:t>里的</a:t>
            </a:r>
            <a:r>
              <a:rPr lang="en-US" altLang="zh-CN" sz="1800" kern="100" dirty="0">
                <a:effectLst/>
                <a:ea typeface="宋体" panose="02010600030101010101" pitchFamily="2" charset="-122"/>
                <a:cs typeface="Times New Roman" panose="02020603050405020304" pitchFamily="18" charset="0"/>
              </a:rPr>
              <a:t>matrix</a:t>
            </a:r>
            <a:r>
              <a:rPr lang="zh-CN" altLang="en-US" sz="1800" kern="100" dirty="0">
                <a:effectLst/>
                <a:ea typeface="宋体" panose="02010600030101010101" pitchFamily="2" charset="-122"/>
                <a:cs typeface="Times New Roman" panose="02020603050405020304" pitchFamily="18" charset="0"/>
              </a:rPr>
              <a:t>函数</a:t>
            </a:r>
            <a:r>
              <a:rPr lang="en-US" altLang="zh-CN" sz="1800" kern="100" dirty="0">
                <a:effectLst/>
                <a:ea typeface="宋体" panose="02010600030101010101" pitchFamily="2" charset="-122"/>
                <a:cs typeface="Times New Roman" panose="02020603050405020304" pitchFamily="18" charset="0"/>
              </a:rPr>
              <a:t>.</a:t>
            </a:r>
            <a:r>
              <a:rPr lang="zh-CN" altLang="en-US" sz="1800" kern="100" dirty="0">
                <a:effectLst/>
                <a:ea typeface="宋体" panose="02010600030101010101" pitchFamily="2" charset="-122"/>
                <a:cs typeface="Times New Roman" panose="02020603050405020304" pitchFamily="18" charset="0"/>
              </a:rPr>
              <a:t>最后，</a:t>
            </a:r>
            <a:r>
              <a:rPr lang="en-US" altLang="zh-CN" sz="1800" kern="100" dirty="0">
                <a:effectLst/>
                <a:ea typeface="宋体" panose="02010600030101010101" pitchFamily="2" charset="-122"/>
                <a:cs typeface="Times New Roman" panose="02020603050405020304" pitchFamily="18" charset="0"/>
              </a:rPr>
              <a:t>matrix</a:t>
            </a:r>
            <a:r>
              <a:rPr lang="zh-CN" altLang="en-US" sz="1800" kern="100" dirty="0">
                <a:effectLst/>
                <a:ea typeface="宋体" panose="02010600030101010101" pitchFamily="2" charset="-122"/>
                <a:cs typeface="Times New Roman" panose="02020603050405020304" pitchFamily="18" charset="0"/>
              </a:rPr>
              <a:t>函数会返回绘制好的混淆矩阵图。</a:t>
            </a:r>
            <a:endParaRPr lang="en-US" altLang="zh-CN" sz="1800" kern="100" dirty="0">
              <a:effectLst/>
              <a:ea typeface="宋体" panose="02010600030101010101" pitchFamily="2" charset="-122"/>
              <a:cs typeface="Times New Roman" panose="02020603050405020304" pitchFamily="18" charset="0"/>
            </a:endParaRPr>
          </a:p>
          <a:p>
            <a:r>
              <a:rPr lang="zh-CN" altLang="en-US" sz="1800" kern="100" dirty="0">
                <a:effectLst/>
                <a:ea typeface="宋体" panose="02010600030101010101" pitchFamily="2" charset="-122"/>
                <a:cs typeface="Times New Roman" panose="02020603050405020304" pitchFamily="18" charset="0"/>
              </a:rPr>
              <a:t>这边前端用</a:t>
            </a:r>
            <a:r>
              <a:rPr lang="en-US" altLang="zh-CN" sz="1800" kern="100" dirty="0">
                <a:effectLst/>
                <a:ea typeface="宋体" panose="02010600030101010101" pitchFamily="2" charset="-122"/>
                <a:cs typeface="Times New Roman" panose="02020603050405020304" pitchFamily="18" charset="0"/>
              </a:rPr>
              <a:t>fig</a:t>
            </a:r>
            <a:r>
              <a:rPr lang="zh-CN" altLang="en-US" sz="1800" kern="100" dirty="0">
                <a:effectLst/>
                <a:ea typeface="宋体" panose="02010600030101010101" pitchFamily="2" charset="-122"/>
                <a:cs typeface="Times New Roman" panose="02020603050405020304" pitchFamily="18" charset="0"/>
              </a:rPr>
              <a:t>变量接住，绘在前端上。</a:t>
            </a:r>
            <a:endParaRPr lang="zh-CN" altLang="en-US" dirty="0"/>
          </a:p>
        </p:txBody>
      </p:sp>
      <p:pic>
        <p:nvPicPr>
          <p:cNvPr id="6" name="图片 5">
            <a:extLst>
              <a:ext uri="{FF2B5EF4-FFF2-40B4-BE49-F238E27FC236}">
                <a16:creationId xmlns:a16="http://schemas.microsoft.com/office/drawing/2014/main" id="{2C5EAAFE-5E28-4267-A062-7A1D58D5A6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9826" y="2150701"/>
            <a:ext cx="5326885" cy="2362172"/>
          </a:xfrm>
          <a:prstGeom prst="rect">
            <a:avLst/>
          </a:prstGeom>
        </p:spPr>
      </p:pic>
      <p:pic>
        <p:nvPicPr>
          <p:cNvPr id="8" name="图片 7">
            <a:extLst>
              <a:ext uri="{FF2B5EF4-FFF2-40B4-BE49-F238E27FC236}">
                <a16:creationId xmlns:a16="http://schemas.microsoft.com/office/drawing/2014/main" id="{3BB0249C-F974-4701-AD56-6C2166DE21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45291" y="2084215"/>
            <a:ext cx="4861577" cy="2553613"/>
          </a:xfrm>
          <a:prstGeom prst="rect">
            <a:avLst/>
          </a:prstGeom>
        </p:spPr>
      </p:pic>
    </p:spTree>
    <p:extLst>
      <p:ext uri="{BB962C8B-B14F-4D97-AF65-F5344CB8AC3E}">
        <p14:creationId xmlns:p14="http://schemas.microsoft.com/office/powerpoint/2010/main" val="26069146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动态展示页面</a:t>
            </a:r>
          </a:p>
        </p:txBody>
      </p:sp>
      <p:sp>
        <p:nvSpPr>
          <p:cNvPr id="19" name="文本框 18">
            <a:extLst>
              <a:ext uri="{FF2B5EF4-FFF2-40B4-BE49-F238E27FC236}">
                <a16:creationId xmlns:a16="http://schemas.microsoft.com/office/drawing/2014/main" id="{2B533A41-8588-4002-9B3B-F2D68B610179}"/>
              </a:ext>
            </a:extLst>
          </p:cNvPr>
          <p:cNvSpPr txBox="1"/>
          <p:nvPr/>
        </p:nvSpPr>
        <p:spPr>
          <a:xfrm>
            <a:off x="910173" y="1462396"/>
            <a:ext cx="9960213" cy="646331"/>
          </a:xfrm>
          <a:prstGeom prst="rect">
            <a:avLst/>
          </a:prstGeom>
          <a:noFill/>
        </p:spPr>
        <p:txBody>
          <a:bodyPr wrap="square">
            <a:spAutoFit/>
          </a:bodyPr>
          <a:lstStyle/>
          <a:p>
            <a:r>
              <a:rPr lang="zh-CN" altLang="zh-CN" sz="1800" kern="100" dirty="0">
                <a:effectLst/>
                <a:ea typeface="宋体" panose="02010600030101010101" pitchFamily="2" charset="-122"/>
                <a:cs typeface="Times New Roman" panose="02020603050405020304" pitchFamily="18" charset="0"/>
              </a:rPr>
              <a:t>第三页为动态数据可视化页面，主要用来</a:t>
            </a:r>
            <a:r>
              <a:rPr lang="zh-CN" altLang="en-US" kern="100" dirty="0">
                <a:ea typeface="宋体" panose="02010600030101010101" pitchFamily="2" charset="-122"/>
                <a:cs typeface="Times New Roman" panose="02020603050405020304" pitchFamily="18" charset="0"/>
              </a:rPr>
              <a:t>分析训练</a:t>
            </a:r>
            <a:r>
              <a:rPr lang="zh-CN" altLang="zh-CN" sz="1800" kern="100" dirty="0">
                <a:effectLst/>
                <a:ea typeface="宋体" panose="02010600030101010101" pitchFamily="2" charset="-122"/>
                <a:cs typeface="Times New Roman" panose="02020603050405020304" pitchFamily="18" charset="0"/>
              </a:rPr>
              <a:t>过程</a:t>
            </a:r>
            <a:r>
              <a:rPr lang="zh-CN" altLang="en-US" sz="1800" kern="100" dirty="0">
                <a:effectLst/>
                <a:ea typeface="宋体" panose="02010600030101010101" pitchFamily="2" charset="-122"/>
                <a:cs typeface="Times New Roman" panose="02020603050405020304" pitchFamily="18" charset="0"/>
              </a:rPr>
              <a:t>的指标。这一块，可以放在第三节数据可视化那里介绍，这里限定传入的文件是</a:t>
            </a:r>
            <a:r>
              <a:rPr lang="en-US" altLang="zh-CN" sz="1800" kern="100" dirty="0">
                <a:effectLst/>
                <a:ea typeface="宋体" panose="02010600030101010101" pitchFamily="2" charset="-122"/>
                <a:cs typeface="Times New Roman" panose="02020603050405020304" pitchFamily="18" charset="0"/>
              </a:rPr>
              <a:t>json</a:t>
            </a:r>
            <a:r>
              <a:rPr lang="zh-CN" altLang="en-US" sz="1800" kern="100" dirty="0">
                <a:effectLst/>
                <a:ea typeface="宋体" panose="02010600030101010101" pitchFamily="2" charset="-122"/>
                <a:cs typeface="Times New Roman" panose="02020603050405020304" pitchFamily="18" charset="0"/>
              </a:rPr>
              <a:t>文件。</a:t>
            </a:r>
            <a:endParaRPr lang="zh-CN" altLang="en-US" dirty="0"/>
          </a:p>
        </p:txBody>
      </p:sp>
      <p:pic>
        <p:nvPicPr>
          <p:cNvPr id="4" name="图片 3">
            <a:extLst>
              <a:ext uri="{FF2B5EF4-FFF2-40B4-BE49-F238E27FC236}">
                <a16:creationId xmlns:a16="http://schemas.microsoft.com/office/drawing/2014/main" id="{952C892C-8CEB-4220-9A6F-57CF2A858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0173" y="2141158"/>
            <a:ext cx="5567892" cy="3037031"/>
          </a:xfrm>
          <a:prstGeom prst="rect">
            <a:avLst/>
          </a:prstGeom>
        </p:spPr>
      </p:pic>
    </p:spTree>
    <p:extLst>
      <p:ext uri="{BB962C8B-B14F-4D97-AF65-F5344CB8AC3E}">
        <p14:creationId xmlns:p14="http://schemas.microsoft.com/office/powerpoint/2010/main" val="42251229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作图页面</a:t>
            </a:r>
          </a:p>
        </p:txBody>
      </p:sp>
      <p:sp>
        <p:nvSpPr>
          <p:cNvPr id="19" name="文本框 18">
            <a:extLst>
              <a:ext uri="{FF2B5EF4-FFF2-40B4-BE49-F238E27FC236}">
                <a16:creationId xmlns:a16="http://schemas.microsoft.com/office/drawing/2014/main" id="{755B5862-C8A3-4114-9778-296798CF95AC}"/>
              </a:ext>
            </a:extLst>
          </p:cNvPr>
          <p:cNvSpPr txBox="1"/>
          <p:nvPr/>
        </p:nvSpPr>
        <p:spPr>
          <a:xfrm>
            <a:off x="682849" y="1624310"/>
            <a:ext cx="6360458" cy="923330"/>
          </a:xfrm>
          <a:prstGeom prst="rect">
            <a:avLst/>
          </a:prstGeom>
          <a:noFill/>
        </p:spPr>
        <p:txBody>
          <a:bodyPr wrap="square">
            <a:spAutoFit/>
          </a:bodyPr>
          <a:lstStyle/>
          <a:p>
            <a:pPr indent="406400" algn="just">
              <a:spcBef>
                <a:spcPts val="600"/>
              </a:spcBef>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第四页为画图页面，</a:t>
            </a:r>
            <a:r>
              <a:rPr lang="zh-CN" altLang="en-US" kern="100" dirty="0">
                <a:latin typeface="等线" panose="02010600030101010101" pitchFamily="2" charset="-122"/>
                <a:ea typeface="宋体" panose="02010600030101010101" pitchFamily="2" charset="-122"/>
                <a:cs typeface="Times New Roman" panose="02020603050405020304" pitchFamily="18" charset="0"/>
              </a:rPr>
              <a:t>同样地</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使用日志文件，调用</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mmdection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的画图工具进行展示相应的数据，比如可以选择一个日志的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json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然后选择需要展示的纵坐标即可，也可以多选：</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5BF9A80-B0D1-4725-9316-42CC82E3D5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550" y="2547640"/>
            <a:ext cx="4896044" cy="2983941"/>
          </a:xfrm>
          <a:prstGeom prst="rect">
            <a:avLst/>
          </a:prstGeom>
        </p:spPr>
      </p:pic>
      <p:pic>
        <p:nvPicPr>
          <p:cNvPr id="6" name="图片 5">
            <a:extLst>
              <a:ext uri="{FF2B5EF4-FFF2-40B4-BE49-F238E27FC236}">
                <a16:creationId xmlns:a16="http://schemas.microsoft.com/office/drawing/2014/main" id="{C56E8A16-8463-4B1F-A273-02655FC507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17326" y="2034532"/>
            <a:ext cx="2636748" cy="3696020"/>
          </a:xfrm>
          <a:prstGeom prst="rect">
            <a:avLst/>
          </a:prstGeom>
        </p:spPr>
      </p:pic>
      <p:sp>
        <p:nvSpPr>
          <p:cNvPr id="27" name="文本框 26">
            <a:extLst>
              <a:ext uri="{FF2B5EF4-FFF2-40B4-BE49-F238E27FC236}">
                <a16:creationId xmlns:a16="http://schemas.microsoft.com/office/drawing/2014/main" id="{FA89DA59-C20D-435F-9701-C43BCB26AA2B}"/>
              </a:ext>
            </a:extLst>
          </p:cNvPr>
          <p:cNvSpPr txBox="1"/>
          <p:nvPr/>
        </p:nvSpPr>
        <p:spPr>
          <a:xfrm>
            <a:off x="7605738" y="1464158"/>
            <a:ext cx="6356908" cy="369332"/>
          </a:xfrm>
          <a:prstGeom prst="rect">
            <a:avLst/>
          </a:prstGeom>
          <a:noFill/>
        </p:spPr>
        <p:txBody>
          <a:bodyPr wrap="square">
            <a:spAutoFit/>
          </a:bodyPr>
          <a:lstStyle/>
          <a:p>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下拉框里的部分纵坐标可选的</a:t>
            </a:r>
            <a:endParaRPr lang="zh-CN" altLang="en-US" dirty="0"/>
          </a:p>
        </p:txBody>
      </p:sp>
    </p:spTree>
    <p:extLst>
      <p:ext uri="{BB962C8B-B14F-4D97-AF65-F5344CB8AC3E}">
        <p14:creationId xmlns:p14="http://schemas.microsoft.com/office/powerpoint/2010/main" val="17949132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715376" y="1289050"/>
            <a:ext cx="9467850" cy="4324350"/>
          </a:xfrm>
          <a:prstGeom prst="rect">
            <a:avLst/>
          </a:prstGeom>
        </p:spPr>
      </p:pic>
      <p:pic>
        <p:nvPicPr>
          <p:cNvPr id="30005" name="image 30005"/>
          <p:cNvPicPr>
            <a:picLocks noChangeAspect="1"/>
          </p:cNvPicPr>
          <p:nvPr/>
        </p:nvPicPr>
        <p:blipFill>
          <a:blip r:embed="rId5"/>
          <a:srcRect/>
          <a:stretch>
            <a:fillRect/>
          </a:stretch>
        </p:blipFill>
        <p:spPr>
          <a:xfrm>
            <a:off x="3943350" y="2616200"/>
            <a:ext cx="4343400" cy="996950"/>
          </a:xfrm>
          <a:prstGeom prst="rect">
            <a:avLst/>
          </a:prstGeom>
        </p:spPr>
      </p:pic>
      <p:sp>
        <p:nvSpPr>
          <p:cNvPr id="30006" name="Object 30006"/>
          <p:cNvSpPr txBox="1"/>
          <p:nvPr/>
        </p:nvSpPr>
        <p:spPr>
          <a:xfrm>
            <a:off x="4242803" y="2708275"/>
            <a:ext cx="3784600" cy="825500"/>
          </a:xfrm>
          <a:prstGeom prst="rect">
            <a:avLst/>
          </a:prstGeom>
        </p:spPr>
        <p:txBody>
          <a:bodyPr vert="horz" rtlCol="0" anchor="t" anchorCtr="0">
            <a:noAutofit/>
          </a:bodyPr>
          <a:lstStyle/>
          <a:p>
            <a:pPr algn="ctr">
              <a:lnSpc>
                <a:spcPct val="100000"/>
              </a:lnSpc>
            </a:pPr>
            <a:r>
              <a:rPr lang="en-US" sz="5425"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chapter 3</a:t>
            </a:r>
            <a:endParaRPr lang="en-US" sz="900" dirty="0"/>
          </a:p>
        </p:txBody>
      </p:sp>
      <p:pic>
        <p:nvPicPr>
          <p:cNvPr id="30008" name="image 30008"/>
          <p:cNvPicPr>
            <a:picLocks noChangeAspect="1"/>
          </p:cNvPicPr>
          <p:nvPr/>
        </p:nvPicPr>
        <p:blipFill>
          <a:blip r:embed="rId6"/>
          <a:srcRect/>
          <a:stretch>
            <a:fillRect/>
          </a:stretch>
        </p:blipFill>
        <p:spPr>
          <a:xfrm>
            <a:off x="2787650" y="939800"/>
            <a:ext cx="1117600" cy="1117600"/>
          </a:xfrm>
          <a:prstGeom prst="rect">
            <a:avLst/>
          </a:prstGeom>
        </p:spPr>
      </p:pic>
      <p:pic>
        <p:nvPicPr>
          <p:cNvPr id="300010" name="image 300010"/>
          <p:cNvPicPr>
            <a:picLocks noChangeAspect="1"/>
          </p:cNvPicPr>
          <p:nvPr/>
        </p:nvPicPr>
        <p:blipFill>
          <a:blip r:embed="rId7"/>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8"/>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9"/>
          <a:srcRect/>
          <a:stretch>
            <a:fillRect/>
          </a:stretch>
        </p:blipFill>
        <p:spPr>
          <a:xfrm>
            <a:off x="1098550" y="698500"/>
            <a:ext cx="533400" cy="412750"/>
          </a:xfrm>
          <a:prstGeom prst="rect">
            <a:avLst/>
          </a:prstGeom>
        </p:spPr>
      </p:pic>
      <p:pic>
        <p:nvPicPr>
          <p:cNvPr id="300013" name="image 300013"/>
          <p:cNvPicPr>
            <a:picLocks noChangeAspect="1"/>
          </p:cNvPicPr>
          <p:nvPr/>
        </p:nvPicPr>
        <p:blipFill>
          <a:blip r:embed="rId10"/>
          <a:srcRect/>
          <a:stretch>
            <a:fillRect/>
          </a:stretch>
        </p:blipFill>
        <p:spPr>
          <a:xfrm>
            <a:off x="7766050" y="-908050"/>
            <a:ext cx="2540000" cy="1917700"/>
          </a:xfrm>
          <a:prstGeom prst="rect">
            <a:avLst/>
          </a:prstGeom>
        </p:spPr>
      </p:pic>
      <p:pic>
        <p:nvPicPr>
          <p:cNvPr id="300014" name="image 300014"/>
          <p:cNvPicPr>
            <a:picLocks noChangeAspect="1"/>
          </p:cNvPicPr>
          <p:nvPr/>
        </p:nvPicPr>
        <p:blipFill>
          <a:blip r:embed="rId11"/>
          <a:srcRect/>
          <a:stretch>
            <a:fillRect/>
          </a:stretch>
        </p:blipFill>
        <p:spPr>
          <a:xfrm>
            <a:off x="-1358900" y="5111750"/>
            <a:ext cx="3638550" cy="342265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image 30009">
            <a:extLst>
              <a:ext uri="{FF2B5EF4-FFF2-40B4-BE49-F238E27FC236}">
                <a16:creationId xmlns:a16="http://schemas.microsoft.com/office/drawing/2014/main" id="{D151F780-5124-43F0-BD11-79F5BB708F4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flipH="1">
            <a:off x="8286750" y="3586915"/>
            <a:ext cx="5964616" cy="4205370"/>
          </a:xfrm>
          <a:prstGeom prst="rect">
            <a:avLst/>
          </a:prstGeom>
        </p:spPr>
      </p:pic>
      <p:sp>
        <p:nvSpPr>
          <p:cNvPr id="16" name="Object 30007">
            <a:extLst>
              <a:ext uri="{FF2B5EF4-FFF2-40B4-BE49-F238E27FC236}">
                <a16:creationId xmlns:a16="http://schemas.microsoft.com/office/drawing/2014/main" id="{9A516B49-3587-4F2E-A401-77C63591A505}"/>
              </a:ext>
            </a:extLst>
          </p:cNvPr>
          <p:cNvSpPr txBox="1"/>
          <p:nvPr/>
        </p:nvSpPr>
        <p:spPr>
          <a:xfrm>
            <a:off x="3671248" y="3902075"/>
            <a:ext cx="4882202" cy="457200"/>
          </a:xfrm>
          <a:prstGeom prst="rect">
            <a:avLst/>
          </a:prstGeom>
        </p:spPr>
        <p:txBody>
          <a:bodyPr vert="horz" rtlCol="0" anchor="t" anchorCtr="0">
            <a:noAutofit/>
          </a:bodyPr>
          <a:lstStyle/>
          <a:p>
            <a:pPr algn="ctr">
              <a:lnSpc>
                <a:spcPct val="100000"/>
              </a:lnSpc>
            </a:pPr>
            <a:r>
              <a:rPr lang="zh-CN" altLang="en-US" sz="30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数据可视化部分</a:t>
            </a:r>
          </a:p>
          <a:p>
            <a:pPr algn="ctr">
              <a:lnSpc>
                <a:spcPct val="100000"/>
              </a:lnSpc>
            </a:pPr>
            <a:endParaRPr lang="en-US" altLang="zh-CN" sz="30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Tree>
    <p:extLst>
      <p:ext uri="{BB962C8B-B14F-4D97-AF65-F5344CB8AC3E}">
        <p14:creationId xmlns:p14="http://schemas.microsoft.com/office/powerpoint/2010/main" val="30888524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5"/>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6"/>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7"/>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8"/>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9"/>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0"/>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08590" y="4635692"/>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2"/>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grpSp>
        <p:nvGrpSpPr>
          <p:cNvPr id="24" name="PA_库_组合 144">
            <a:extLst>
              <a:ext uri="{FF2B5EF4-FFF2-40B4-BE49-F238E27FC236}">
                <a16:creationId xmlns:a16="http://schemas.microsoft.com/office/drawing/2014/main" id="{394D5021-A12E-4BAB-8EEE-2F6B8E2623BA}"/>
              </a:ext>
            </a:extLst>
          </p:cNvPr>
          <p:cNvGrpSpPr/>
          <p:nvPr>
            <p:custDataLst>
              <p:tags r:id="rId1"/>
            </p:custDataLst>
          </p:nvPr>
        </p:nvGrpSpPr>
        <p:grpSpPr>
          <a:xfrm>
            <a:off x="1550075" y="1695158"/>
            <a:ext cx="560275" cy="523159"/>
            <a:chOff x="6546853" y="1989140"/>
            <a:chExt cx="2046443" cy="1910879"/>
          </a:xfrm>
        </p:grpSpPr>
        <p:sp>
          <p:nvSpPr>
            <p:cNvPr id="25" name="矩形: 圆角 24">
              <a:extLst>
                <a:ext uri="{FF2B5EF4-FFF2-40B4-BE49-F238E27FC236}">
                  <a16:creationId xmlns:a16="http://schemas.microsoft.com/office/drawing/2014/main" id="{F0E672CA-B7AD-415E-873F-0C3A9C3D8A77}"/>
                </a:ext>
              </a:extLst>
            </p:cNvPr>
            <p:cNvSpPr/>
            <p:nvPr/>
          </p:nvSpPr>
          <p:spPr>
            <a:xfrm>
              <a:off x="6686758" y="2086134"/>
              <a:ext cx="1906538" cy="18138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26" name="组合 25">
              <a:extLst>
                <a:ext uri="{FF2B5EF4-FFF2-40B4-BE49-F238E27FC236}">
                  <a16:creationId xmlns:a16="http://schemas.microsoft.com/office/drawing/2014/main" id="{3A46A1C8-F442-4497-8FFB-05A4C1B5E489}"/>
                </a:ext>
              </a:extLst>
            </p:cNvPr>
            <p:cNvGrpSpPr/>
            <p:nvPr/>
          </p:nvGrpSpPr>
          <p:grpSpPr>
            <a:xfrm>
              <a:off x="6546853" y="1989140"/>
              <a:ext cx="1884364" cy="1785939"/>
              <a:chOff x="6546853" y="1989140"/>
              <a:chExt cx="1884364" cy="1785939"/>
            </a:xfrm>
          </p:grpSpPr>
          <p:sp>
            <p:nvSpPr>
              <p:cNvPr id="27" name="Freeform 31">
                <a:extLst>
                  <a:ext uri="{FF2B5EF4-FFF2-40B4-BE49-F238E27FC236}">
                    <a16:creationId xmlns:a16="http://schemas.microsoft.com/office/drawing/2014/main" id="{5768CF49-3AC6-4F38-9C7E-997445A102F2}"/>
                  </a:ext>
                </a:extLst>
              </p:cNvPr>
              <p:cNvSpPr>
                <a:spLocks/>
              </p:cNvSpPr>
              <p:nvPr/>
            </p:nvSpPr>
            <p:spPr bwMode="auto">
              <a:xfrm>
                <a:off x="6708779" y="3473454"/>
                <a:ext cx="1722438" cy="301625"/>
              </a:xfrm>
              <a:custGeom>
                <a:avLst/>
                <a:gdLst>
                  <a:gd name="T0" fmla="*/ 404 w 404"/>
                  <a:gd name="T1" fmla="*/ 0 h 71"/>
                  <a:gd name="T2" fmla="*/ 404 w 404"/>
                  <a:gd name="T3" fmla="*/ 22 h 71"/>
                  <a:gd name="T4" fmla="*/ 357 w 404"/>
                  <a:gd name="T5" fmla="*/ 71 h 71"/>
                  <a:gd name="T6" fmla="*/ 8 w 404"/>
                  <a:gd name="T7" fmla="*/ 71 h 71"/>
                  <a:gd name="T8" fmla="*/ 0 w 404"/>
                  <a:gd name="T9" fmla="*/ 70 h 71"/>
                </a:gdLst>
                <a:ahLst/>
                <a:cxnLst>
                  <a:cxn ang="0">
                    <a:pos x="T0" y="T1"/>
                  </a:cxn>
                  <a:cxn ang="0">
                    <a:pos x="T2" y="T3"/>
                  </a:cxn>
                  <a:cxn ang="0">
                    <a:pos x="T4" y="T5"/>
                  </a:cxn>
                  <a:cxn ang="0">
                    <a:pos x="T6" y="T7"/>
                  </a:cxn>
                  <a:cxn ang="0">
                    <a:pos x="T8" y="T9"/>
                  </a:cxn>
                </a:cxnLst>
                <a:rect l="0" t="0" r="r" b="b"/>
                <a:pathLst>
                  <a:path w="404" h="71">
                    <a:moveTo>
                      <a:pt x="404" y="0"/>
                    </a:moveTo>
                    <a:cubicBezTo>
                      <a:pt x="404" y="22"/>
                      <a:pt x="404" y="22"/>
                      <a:pt x="404" y="22"/>
                    </a:cubicBezTo>
                    <a:cubicBezTo>
                      <a:pt x="404" y="49"/>
                      <a:pt x="383" y="71"/>
                      <a:pt x="357" y="71"/>
                    </a:cubicBezTo>
                    <a:cubicBezTo>
                      <a:pt x="8" y="71"/>
                      <a:pt x="8" y="71"/>
                      <a:pt x="8" y="71"/>
                    </a:cubicBezTo>
                    <a:cubicBezTo>
                      <a:pt x="6" y="71"/>
                      <a:pt x="3" y="70"/>
                      <a:pt x="0" y="70"/>
                    </a:cubicBez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8" name="Line 38">
                <a:extLst>
                  <a:ext uri="{FF2B5EF4-FFF2-40B4-BE49-F238E27FC236}">
                    <a16:creationId xmlns:a16="http://schemas.microsoft.com/office/drawing/2014/main" id="{228CD91F-AB59-4365-9847-A189064EC029}"/>
                  </a:ext>
                </a:extLst>
              </p:cNvPr>
              <p:cNvSpPr>
                <a:spLocks noChangeShapeType="1"/>
              </p:cNvSpPr>
              <p:nvPr/>
            </p:nvSpPr>
            <p:spPr bwMode="auto">
              <a:xfrm flipH="1">
                <a:off x="7518404" y="3775079"/>
                <a:ext cx="328613" cy="0"/>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9" name="Line 44">
                <a:extLst>
                  <a:ext uri="{FF2B5EF4-FFF2-40B4-BE49-F238E27FC236}">
                    <a16:creationId xmlns:a16="http://schemas.microsoft.com/office/drawing/2014/main" id="{B112BFAE-513E-4FAB-A6E4-DA1100635FDE}"/>
                  </a:ext>
                </a:extLst>
              </p:cNvPr>
              <p:cNvSpPr>
                <a:spLocks noChangeShapeType="1"/>
              </p:cNvSpPr>
              <p:nvPr/>
            </p:nvSpPr>
            <p:spPr bwMode="auto">
              <a:xfrm flipV="1">
                <a:off x="6546854" y="2547940"/>
                <a:ext cx="0" cy="136525"/>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 name="Freeform 45">
                <a:extLst>
                  <a:ext uri="{FF2B5EF4-FFF2-40B4-BE49-F238E27FC236}">
                    <a16:creationId xmlns:a16="http://schemas.microsoft.com/office/drawing/2014/main" id="{9423D30E-4BBA-4EF6-AE01-BCAABEF9F6A8}"/>
                  </a:ext>
                </a:extLst>
              </p:cNvPr>
              <p:cNvSpPr>
                <a:spLocks/>
              </p:cNvSpPr>
              <p:nvPr/>
            </p:nvSpPr>
            <p:spPr bwMode="auto">
              <a:xfrm>
                <a:off x="6546853" y="2841940"/>
                <a:ext cx="161967" cy="929965"/>
              </a:xfrm>
              <a:custGeom>
                <a:avLst/>
                <a:gdLst>
                  <a:gd name="T0" fmla="*/ 238 w 238"/>
                  <a:gd name="T1" fmla="*/ 47 h 278"/>
                  <a:gd name="T2" fmla="*/ 219 w 238"/>
                  <a:gd name="T3" fmla="*/ 13 h 278"/>
                  <a:gd name="T4" fmla="*/ 186 w 238"/>
                  <a:gd name="T5" fmla="*/ 13 h 278"/>
                  <a:gd name="T6" fmla="*/ 38 w 238"/>
                  <a:gd name="T7" fmla="*/ 278 h 278"/>
                  <a:gd name="T8" fmla="*/ 0 w 238"/>
                  <a:gd name="T9" fmla="*/ 230 h 278"/>
                  <a:gd name="T10" fmla="*/ 0 w 238"/>
                  <a:gd name="T11" fmla="*/ 60 h 278"/>
                  <a:gd name="connsiteX0" fmla="*/ 9202 w 9202"/>
                  <a:gd name="connsiteY0" fmla="*/ 351 h 9883"/>
                  <a:gd name="connsiteX1" fmla="*/ 7815 w 9202"/>
                  <a:gd name="connsiteY1" fmla="*/ 351 h 9883"/>
                  <a:gd name="connsiteX2" fmla="*/ 1597 w 9202"/>
                  <a:gd name="connsiteY2" fmla="*/ 9883 h 9883"/>
                  <a:gd name="connsiteX3" fmla="*/ 0 w 9202"/>
                  <a:gd name="connsiteY3" fmla="*/ 8156 h 9883"/>
                  <a:gd name="connsiteX4" fmla="*/ 0 w 9202"/>
                  <a:gd name="connsiteY4" fmla="*/ 2041 h 9883"/>
                  <a:gd name="connsiteX0" fmla="*/ 8493 w 8493"/>
                  <a:gd name="connsiteY0" fmla="*/ 0 h 9645"/>
                  <a:gd name="connsiteX1" fmla="*/ 1735 w 8493"/>
                  <a:gd name="connsiteY1" fmla="*/ 9645 h 9645"/>
                  <a:gd name="connsiteX2" fmla="*/ 0 w 8493"/>
                  <a:gd name="connsiteY2" fmla="*/ 7898 h 9645"/>
                  <a:gd name="connsiteX3" fmla="*/ 0 w 8493"/>
                  <a:gd name="connsiteY3" fmla="*/ 1710 h 9645"/>
                  <a:gd name="connsiteX0" fmla="*/ 2043 w 2043"/>
                  <a:gd name="connsiteY0" fmla="*/ 8227 h 8227"/>
                  <a:gd name="connsiteX1" fmla="*/ 0 w 2043"/>
                  <a:gd name="connsiteY1" fmla="*/ 6416 h 8227"/>
                  <a:gd name="connsiteX2" fmla="*/ 0 w 2043"/>
                  <a:gd name="connsiteY2" fmla="*/ 0 h 8227"/>
                </a:gdLst>
                <a:ahLst/>
                <a:cxnLst>
                  <a:cxn ang="0">
                    <a:pos x="connsiteX0" y="connsiteY0"/>
                  </a:cxn>
                  <a:cxn ang="0">
                    <a:pos x="connsiteX1" y="connsiteY1"/>
                  </a:cxn>
                  <a:cxn ang="0">
                    <a:pos x="connsiteX2" y="connsiteY2"/>
                  </a:cxn>
                </a:cxnLst>
                <a:rect l="l" t="t" r="r" b="b"/>
                <a:pathLst>
                  <a:path w="2043" h="8227">
                    <a:moveTo>
                      <a:pt x="2043" y="8227"/>
                    </a:moveTo>
                    <a:cubicBezTo>
                      <a:pt x="914" y="8076"/>
                      <a:pt x="0" y="7322"/>
                      <a:pt x="0" y="6416"/>
                    </a:cubicBezTo>
                    <a:lnTo>
                      <a:pt x="0" y="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 name="Freeform 43">
                <a:extLst>
                  <a:ext uri="{FF2B5EF4-FFF2-40B4-BE49-F238E27FC236}">
                    <a16:creationId xmlns:a16="http://schemas.microsoft.com/office/drawing/2014/main" id="{014BE273-8131-4BB5-859C-3F999257B52E}"/>
                  </a:ext>
                </a:extLst>
              </p:cNvPr>
              <p:cNvSpPr>
                <a:spLocks/>
              </p:cNvSpPr>
              <p:nvPr/>
            </p:nvSpPr>
            <p:spPr bwMode="auto">
              <a:xfrm>
                <a:off x="6546854" y="1989140"/>
                <a:ext cx="1884363" cy="1484314"/>
              </a:xfrm>
              <a:custGeom>
                <a:avLst/>
                <a:gdLst>
                  <a:gd name="T0" fmla="*/ 0 w 442"/>
                  <a:gd name="T1" fmla="*/ 72 h 348"/>
                  <a:gd name="T2" fmla="*/ 0 w 442"/>
                  <a:gd name="T3" fmla="*/ 49 h 348"/>
                  <a:gd name="T4" fmla="*/ 46 w 442"/>
                  <a:gd name="T5" fmla="*/ 0 h 348"/>
                  <a:gd name="T6" fmla="*/ 395 w 442"/>
                  <a:gd name="T7" fmla="*/ 0 h 348"/>
                  <a:gd name="T8" fmla="*/ 442 w 442"/>
                  <a:gd name="T9" fmla="*/ 49 h 348"/>
                  <a:gd name="T10" fmla="*/ 442 w 442"/>
                  <a:gd name="T11" fmla="*/ 348 h 348"/>
                  <a:gd name="T12" fmla="*/ 410 w 442"/>
                  <a:gd name="T13" fmla="*/ 291 h 348"/>
                  <a:gd name="connsiteX0" fmla="*/ 0 w 10000"/>
                  <a:gd name="connsiteY0" fmla="*/ 2069 h 10000"/>
                  <a:gd name="connsiteX1" fmla="*/ 0 w 10000"/>
                  <a:gd name="connsiteY1" fmla="*/ 1408 h 10000"/>
                  <a:gd name="connsiteX2" fmla="*/ 1041 w 10000"/>
                  <a:gd name="connsiteY2" fmla="*/ 0 h 10000"/>
                  <a:gd name="connsiteX3" fmla="*/ 8937 w 10000"/>
                  <a:gd name="connsiteY3" fmla="*/ 0 h 10000"/>
                  <a:gd name="connsiteX4" fmla="*/ 10000 w 10000"/>
                  <a:gd name="connsiteY4" fmla="*/ 1408 h 10000"/>
                  <a:gd name="connsiteX5" fmla="*/ 1000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69"/>
                    </a:moveTo>
                    <a:lnTo>
                      <a:pt x="0" y="1408"/>
                    </a:lnTo>
                    <a:cubicBezTo>
                      <a:pt x="0" y="632"/>
                      <a:pt x="475" y="0"/>
                      <a:pt x="1041" y="0"/>
                    </a:cubicBezTo>
                    <a:lnTo>
                      <a:pt x="8937" y="0"/>
                    </a:lnTo>
                    <a:cubicBezTo>
                      <a:pt x="9525" y="0"/>
                      <a:pt x="10000" y="632"/>
                      <a:pt x="10000" y="1408"/>
                    </a:cubicBezTo>
                    <a:lnTo>
                      <a:pt x="10000" y="1000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600"/>
              </a:p>
            </p:txBody>
          </p:sp>
        </p:grpSp>
      </p:grpSp>
      <p:grpSp>
        <p:nvGrpSpPr>
          <p:cNvPr id="59" name="PA_库_组合 179">
            <a:extLst>
              <a:ext uri="{FF2B5EF4-FFF2-40B4-BE49-F238E27FC236}">
                <a16:creationId xmlns:a16="http://schemas.microsoft.com/office/drawing/2014/main" id="{171A2144-025F-4CC7-BD43-9B3451577FA1}"/>
              </a:ext>
            </a:extLst>
          </p:cNvPr>
          <p:cNvGrpSpPr/>
          <p:nvPr>
            <p:custDataLst>
              <p:tags r:id="rId2"/>
            </p:custDataLst>
          </p:nvPr>
        </p:nvGrpSpPr>
        <p:grpSpPr>
          <a:xfrm>
            <a:off x="592494" y="2356542"/>
            <a:ext cx="2754191" cy="1599973"/>
            <a:chOff x="5424310" y="3097456"/>
            <a:chExt cx="2754191" cy="1599973"/>
          </a:xfrm>
        </p:grpSpPr>
        <p:grpSp>
          <p:nvGrpSpPr>
            <p:cNvPr id="60" name="组合 59">
              <a:extLst>
                <a:ext uri="{FF2B5EF4-FFF2-40B4-BE49-F238E27FC236}">
                  <a16:creationId xmlns:a16="http://schemas.microsoft.com/office/drawing/2014/main" id="{7A61591B-84C4-43F8-ACB5-0F957A5059D4}"/>
                </a:ext>
              </a:extLst>
            </p:cNvPr>
            <p:cNvGrpSpPr/>
            <p:nvPr/>
          </p:nvGrpSpPr>
          <p:grpSpPr>
            <a:xfrm>
              <a:off x="5514106" y="3097456"/>
              <a:ext cx="2540000" cy="486392"/>
              <a:chOff x="1619139" y="2874989"/>
              <a:chExt cx="2540000" cy="486392"/>
            </a:xfrm>
          </p:grpSpPr>
          <p:sp>
            <p:nvSpPr>
              <p:cNvPr id="62" name="文本框 61">
                <a:extLst>
                  <a:ext uri="{FF2B5EF4-FFF2-40B4-BE49-F238E27FC236}">
                    <a16:creationId xmlns:a16="http://schemas.microsoft.com/office/drawing/2014/main" id="{54201AD9-2D35-4D84-9B21-14A5E68D3E89}"/>
                  </a:ext>
                </a:extLst>
              </p:cNvPr>
              <p:cNvSpPr txBox="1"/>
              <p:nvPr/>
            </p:nvSpPr>
            <p:spPr>
              <a:xfrm>
                <a:off x="1619139" y="2874989"/>
                <a:ext cx="2540000" cy="400110"/>
              </a:xfrm>
              <a:prstGeom prst="rect">
                <a:avLst/>
              </a:prstGeom>
              <a:noFill/>
            </p:spPr>
            <p:txBody>
              <a:bodyPr wrap="square" rtlCol="0">
                <a:spAutoFit/>
              </a:bodyPr>
              <a:lstStyle>
                <a:defPPr>
                  <a:defRPr lang="zh-CN"/>
                </a:defPPr>
                <a:lvl1pPr algn="dist">
                  <a:defRPr>
                    <a:gradFill flip="none" rotWithShape="1">
                      <a:gsLst>
                        <a:gs pos="22000">
                          <a:schemeClr val="accent1"/>
                        </a:gs>
                        <a:gs pos="36000">
                          <a:schemeClr val="accent2"/>
                        </a:gs>
                        <a:gs pos="66000">
                          <a:schemeClr val="accent3"/>
                        </a:gs>
                        <a:gs pos="100000">
                          <a:schemeClr val="accent4"/>
                        </a:gs>
                      </a:gsLst>
                      <a:lin ang="0" scaled="1"/>
                      <a:tileRect/>
                    </a:gradFill>
                    <a:latin typeface="华文细黑" panose="02010600040101010101" pitchFamily="2" charset="-122"/>
                    <a:ea typeface="华文细黑" panose="02010600040101010101" pitchFamily="2" charset="-122"/>
                  </a:defRPr>
                </a:lvl1pPr>
              </a:lstStyle>
              <a:p>
                <a:r>
                  <a:rPr lang="zh-CN" altLang="en-US" sz="2000" dirty="0">
                    <a:solidFill>
                      <a:schemeClr val="tx1">
                        <a:lumMod val="65000"/>
                        <a:lumOff val="35000"/>
                      </a:schemeClr>
                    </a:solidFill>
                  </a:rPr>
                  <a:t>怎么才算检测正确</a:t>
                </a:r>
              </a:p>
            </p:txBody>
          </p:sp>
          <p:cxnSp>
            <p:nvCxnSpPr>
              <p:cNvPr id="63" name="直接连接符 62">
                <a:extLst>
                  <a:ext uri="{FF2B5EF4-FFF2-40B4-BE49-F238E27FC236}">
                    <a16:creationId xmlns:a16="http://schemas.microsoft.com/office/drawing/2014/main" id="{EF98632D-4E0E-41CA-ADC5-7BC7FCCA3686}"/>
                  </a:ext>
                </a:extLst>
              </p:cNvPr>
              <p:cNvCxnSpPr/>
              <p:nvPr/>
            </p:nvCxnSpPr>
            <p:spPr>
              <a:xfrm>
                <a:off x="2628135" y="3361381"/>
                <a:ext cx="4429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1" name="矩形 60">
              <a:extLst>
                <a:ext uri="{FF2B5EF4-FFF2-40B4-BE49-F238E27FC236}">
                  <a16:creationId xmlns:a16="http://schemas.microsoft.com/office/drawing/2014/main" id="{99158012-0177-4B18-B114-44578AC14B37}"/>
                </a:ext>
              </a:extLst>
            </p:cNvPr>
            <p:cNvSpPr/>
            <p:nvPr/>
          </p:nvSpPr>
          <p:spPr>
            <a:xfrm>
              <a:off x="5424310" y="3620275"/>
              <a:ext cx="2754191" cy="1077154"/>
            </a:xfrm>
            <a:prstGeom prst="rect">
              <a:avLst/>
            </a:prstGeom>
          </p:spPr>
          <p:txBody>
            <a:bodyPr wrap="square">
              <a:spAutoFit/>
            </a:bodyPr>
            <a:lstStyle/>
            <a:p>
              <a:pPr algn="ctr">
                <a:lnSpc>
                  <a:spcPct val="150000"/>
                </a:lnSpc>
              </a:pPr>
              <a:r>
                <a:rPr lang="zh-CN" altLang="en-US" sz="1100" dirty="0">
                  <a:solidFill>
                    <a:schemeClr val="tx1">
                      <a:lumMod val="75000"/>
                      <a:lumOff val="25000"/>
                    </a:schemeClr>
                  </a:solidFill>
                  <a:latin typeface="华文细黑" panose="02010600040101010101" pitchFamily="2" charset="-122"/>
                  <a:ea typeface="华文细黑" panose="02010600040101010101" pitchFamily="2" charset="-122"/>
                </a:rPr>
                <a:t>在目标检测中怎么才算检测正确：目标检测是有框的。所以要看</a:t>
              </a:r>
              <a:r>
                <a:rPr lang="en-US" altLang="zh-CN" sz="1100" dirty="0" err="1">
                  <a:solidFill>
                    <a:schemeClr val="tx1">
                      <a:lumMod val="75000"/>
                      <a:lumOff val="25000"/>
                    </a:schemeClr>
                  </a:solidFill>
                  <a:latin typeface="华文细黑" panose="02010600040101010101" pitchFamily="2" charset="-122"/>
                  <a:ea typeface="华文细黑" panose="02010600040101010101" pitchFamily="2" charset="-122"/>
                </a:rPr>
                <a:t>IoU</a:t>
              </a:r>
              <a:r>
                <a:rPr lang="zh-CN" altLang="en-US" sz="1100" dirty="0">
                  <a:solidFill>
                    <a:schemeClr val="tx1">
                      <a:lumMod val="75000"/>
                      <a:lumOff val="25000"/>
                    </a:schemeClr>
                  </a:solidFill>
                  <a:latin typeface="华文细黑" panose="02010600040101010101" pitchFamily="2" charset="-122"/>
                  <a:ea typeface="华文细黑" panose="02010600040101010101" pitchFamily="2" charset="-122"/>
                </a:rPr>
                <a:t>是否大于某阈值，类别是否正确，</a:t>
              </a:r>
              <a:r>
                <a:rPr lang="en-US" altLang="zh-CN" sz="1100" dirty="0">
                  <a:solidFill>
                    <a:schemeClr val="tx1">
                      <a:lumMod val="75000"/>
                      <a:lumOff val="25000"/>
                    </a:schemeClr>
                  </a:solidFill>
                  <a:latin typeface="华文细黑" panose="02010600040101010101" pitchFamily="2" charset="-122"/>
                  <a:ea typeface="华文细黑" panose="02010600040101010101" pitchFamily="2" charset="-122"/>
                </a:rPr>
                <a:t>confidence</a:t>
              </a:r>
              <a:r>
                <a:rPr lang="zh-CN" altLang="en-US" sz="1100" dirty="0">
                  <a:solidFill>
                    <a:schemeClr val="tx1">
                      <a:lumMod val="75000"/>
                      <a:lumOff val="25000"/>
                    </a:schemeClr>
                  </a:solidFill>
                  <a:latin typeface="华文细黑" panose="02010600040101010101" pitchFamily="2" charset="-122"/>
                  <a:ea typeface="华文细黑" panose="02010600040101010101" pitchFamily="2" charset="-122"/>
                </a:rPr>
                <a:t>是否大于某阈值</a:t>
              </a:r>
            </a:p>
          </p:txBody>
        </p:sp>
      </p:grpSp>
      <p:sp>
        <p:nvSpPr>
          <p:cNvPr id="74" name="Object 30007">
            <a:extLst>
              <a:ext uri="{FF2B5EF4-FFF2-40B4-BE49-F238E27FC236}">
                <a16:creationId xmlns:a16="http://schemas.microsoft.com/office/drawing/2014/main" id="{99C8C088-3782-4FC5-9751-062CD0D9A3D7}"/>
              </a:ext>
            </a:extLst>
          </p:cNvPr>
          <p:cNvSpPr txBox="1"/>
          <p:nvPr/>
        </p:nvSpPr>
        <p:spPr>
          <a:xfrm>
            <a:off x="3720492" y="882650"/>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评估指标</a:t>
            </a:r>
          </a:p>
          <a:p>
            <a:pPr algn="ctr">
              <a:lnSpc>
                <a:spcPct val="100000"/>
              </a:lnSpc>
            </a:pPr>
            <a:endPar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76" name="文本框 75">
            <a:extLst>
              <a:ext uri="{FF2B5EF4-FFF2-40B4-BE49-F238E27FC236}">
                <a16:creationId xmlns:a16="http://schemas.microsoft.com/office/drawing/2014/main" id="{BD03071F-E491-4C2D-A35B-F50924E3C345}"/>
              </a:ext>
            </a:extLst>
          </p:cNvPr>
          <p:cNvSpPr txBox="1"/>
          <p:nvPr/>
        </p:nvSpPr>
        <p:spPr>
          <a:xfrm>
            <a:off x="3903822" y="1325491"/>
            <a:ext cx="6763108" cy="2585323"/>
          </a:xfrm>
          <a:prstGeom prst="rect">
            <a:avLst/>
          </a:prstGeom>
          <a:noFill/>
        </p:spPr>
        <p:txBody>
          <a:bodyPr wrap="square">
            <a:spAutoFit/>
          </a:bodyPr>
          <a:lstStyle/>
          <a:p>
            <a:r>
              <a:rPr lang="en-US" altLang="zh-CN" dirty="0"/>
              <a:t>TP ( True Positive ): </a:t>
            </a:r>
            <a:r>
              <a:rPr lang="zh-CN" altLang="en-US" dirty="0"/>
              <a:t>预测框和手动打的框</a:t>
            </a:r>
            <a:r>
              <a:rPr lang="en-US" altLang="zh-CN" dirty="0" err="1"/>
              <a:t>loU</a:t>
            </a:r>
            <a:r>
              <a:rPr lang="en-US" altLang="zh-CN" dirty="0"/>
              <a:t> &gt;0.5</a:t>
            </a:r>
            <a:r>
              <a:rPr lang="zh-CN" altLang="en-US" dirty="0"/>
              <a:t>的检测框数量</a:t>
            </a:r>
            <a:br>
              <a:rPr lang="zh-CN" altLang="en-US" dirty="0"/>
            </a:br>
            <a:r>
              <a:rPr lang="en-US" altLang="zh-CN" dirty="0"/>
              <a:t>FP ( False Positive ): </a:t>
            </a:r>
            <a:r>
              <a:rPr lang="en-US" altLang="zh-CN" dirty="0" err="1"/>
              <a:t>loU</a:t>
            </a:r>
            <a:r>
              <a:rPr lang="en-US" altLang="zh-CN" dirty="0"/>
              <a:t> &lt;=0.5</a:t>
            </a:r>
            <a:r>
              <a:rPr lang="zh-CN" altLang="en-US" dirty="0"/>
              <a:t>的检测框（或者是检测到同一个 </a:t>
            </a:r>
            <a:r>
              <a:rPr lang="en-US" altLang="zh-CN" dirty="0"/>
              <a:t>GT </a:t>
            </a:r>
            <a:r>
              <a:rPr lang="zh-CN" altLang="en-US" dirty="0"/>
              <a:t>的多余检测框的数量或者只检测到了部分的目标）</a:t>
            </a:r>
            <a:endParaRPr lang="en-US" altLang="zh-CN" dirty="0"/>
          </a:p>
          <a:p>
            <a:r>
              <a:rPr lang="en-US" altLang="zh-CN" dirty="0"/>
              <a:t>FN ( False Negative )</a:t>
            </a:r>
            <a:r>
              <a:rPr lang="zh-CN" altLang="en-US" dirty="0"/>
              <a:t>：没有检测到的 </a:t>
            </a:r>
            <a:r>
              <a:rPr lang="en-US" altLang="zh-CN" dirty="0"/>
              <a:t>GT </a:t>
            </a:r>
            <a:r>
              <a:rPr lang="zh-CN" altLang="en-US" dirty="0"/>
              <a:t>的检测框数量</a:t>
            </a:r>
            <a:br>
              <a:rPr lang="zh-CN" altLang="en-US" dirty="0"/>
            </a:br>
            <a:r>
              <a:rPr lang="en-US" altLang="zh-CN" dirty="0"/>
              <a:t>Precision : TP /( TP + FP </a:t>
            </a:r>
            <a:r>
              <a:rPr lang="zh-CN" altLang="en-US" dirty="0"/>
              <a:t>）模型预测的所有目标中，预测正确的比例 准确率和查准率</a:t>
            </a:r>
            <a:br>
              <a:rPr lang="zh-CN" altLang="en-US" dirty="0"/>
            </a:br>
            <a:r>
              <a:rPr lang="en-US" altLang="zh-CN" dirty="0"/>
              <a:t>Recall : TP /( TP + FN </a:t>
            </a:r>
            <a:r>
              <a:rPr lang="zh-CN" altLang="en-US" dirty="0"/>
              <a:t>）所有真实目标中，模型预测正确的目标比例</a:t>
            </a:r>
            <a:r>
              <a:rPr lang="en-US" altLang="zh-CN" dirty="0"/>
              <a:t>	</a:t>
            </a:r>
            <a:r>
              <a:rPr lang="zh-CN" altLang="en-US" dirty="0"/>
              <a:t>召回率</a:t>
            </a:r>
            <a:br>
              <a:rPr lang="zh-CN" altLang="en-US" dirty="0"/>
            </a:br>
            <a:r>
              <a:rPr lang="en-US" altLang="zh-CN" dirty="0" err="1"/>
              <a:t>mAP</a:t>
            </a:r>
            <a:r>
              <a:rPr lang="en-US" altLang="zh-CN" dirty="0"/>
              <a:t> : mean Average Precision </a:t>
            </a:r>
            <a:r>
              <a:rPr lang="zh-CN" altLang="en-US" dirty="0"/>
              <a:t>，即各类别 </a:t>
            </a:r>
            <a:r>
              <a:rPr lang="en-US" altLang="zh-CN" dirty="0"/>
              <a:t>AP </a:t>
            </a:r>
            <a:r>
              <a:rPr lang="zh-CN" altLang="en-US" dirty="0"/>
              <a:t>的平均值</a:t>
            </a:r>
          </a:p>
        </p:txBody>
      </p:sp>
      <p:pic>
        <p:nvPicPr>
          <p:cNvPr id="8" name="图片 7">
            <a:extLst>
              <a:ext uri="{FF2B5EF4-FFF2-40B4-BE49-F238E27FC236}">
                <a16:creationId xmlns:a16="http://schemas.microsoft.com/office/drawing/2014/main" id="{9318E6CE-53C6-45E3-943A-EF7E041E02CB}"/>
              </a:ext>
            </a:extLst>
          </p:cNvPr>
          <p:cNvPicPr>
            <a:picLocks noChangeAspect="1"/>
          </p:cNvPicPr>
          <p:nvPr/>
        </p:nvPicPr>
        <p:blipFill>
          <a:blip r:embed="rId14"/>
          <a:stretch>
            <a:fillRect/>
          </a:stretch>
        </p:blipFill>
        <p:spPr>
          <a:xfrm>
            <a:off x="3901275" y="3823479"/>
            <a:ext cx="5178725" cy="2598343"/>
          </a:xfrm>
          <a:prstGeom prst="rect">
            <a:avLst/>
          </a:prstGeom>
        </p:spPr>
      </p:pic>
      <p:sp>
        <p:nvSpPr>
          <p:cNvPr id="79" name="文本框 78">
            <a:extLst>
              <a:ext uri="{FF2B5EF4-FFF2-40B4-BE49-F238E27FC236}">
                <a16:creationId xmlns:a16="http://schemas.microsoft.com/office/drawing/2014/main" id="{545EBEBF-F085-4144-A25C-1143BE8AD3B8}"/>
              </a:ext>
            </a:extLst>
          </p:cNvPr>
          <p:cNvSpPr txBox="1"/>
          <p:nvPr/>
        </p:nvSpPr>
        <p:spPr>
          <a:xfrm>
            <a:off x="9128045" y="5737426"/>
            <a:ext cx="6763108" cy="369332"/>
          </a:xfrm>
          <a:prstGeom prst="rect">
            <a:avLst/>
          </a:prstGeom>
          <a:noFill/>
        </p:spPr>
        <p:txBody>
          <a:bodyPr wrap="square">
            <a:spAutoFit/>
          </a:bodyPr>
          <a:lstStyle/>
          <a:p>
            <a:r>
              <a:rPr lang="zh-CN" altLang="en-US" dirty="0"/>
              <a:t>结果为</a:t>
            </a:r>
            <a:r>
              <a:rPr lang="en-US" altLang="zh-CN" dirty="0"/>
              <a:t>0.6694</a:t>
            </a:r>
            <a:endParaRPr lang="zh-CN" altLang="en-US" dirty="0"/>
          </a:p>
        </p:txBody>
      </p:sp>
    </p:spTree>
    <p:extLst>
      <p:ext uri="{BB962C8B-B14F-4D97-AF65-F5344CB8AC3E}">
        <p14:creationId xmlns:p14="http://schemas.microsoft.com/office/powerpoint/2010/main" val="26816036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1+#ppt_w/2"/>
                                          </p:val>
                                        </p:tav>
                                        <p:tav tm="100000">
                                          <p:val>
                                            <p:strVal val="#ppt_x"/>
                                          </p:val>
                                        </p:tav>
                                      </p:tavLst>
                                    </p:anim>
                                    <p:anim calcmode="lin" valueType="num">
                                      <p:cBhvr additive="base">
                                        <p:cTn id="8" dur="1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1500" fill="hold"/>
                                        <p:tgtEl>
                                          <p:spTgt spid="59"/>
                                        </p:tgtEl>
                                        <p:attrNameLst>
                                          <p:attrName>ppt_x</p:attrName>
                                        </p:attrNameLst>
                                      </p:cBhvr>
                                      <p:tavLst>
                                        <p:tav tm="0">
                                          <p:val>
                                            <p:strVal val="1+#ppt_w/2"/>
                                          </p:val>
                                        </p:tav>
                                        <p:tav tm="100000">
                                          <p:val>
                                            <p:strVal val="#ppt_x"/>
                                          </p:val>
                                        </p:tav>
                                      </p:tavLst>
                                    </p:anim>
                                    <p:anim calcmode="lin" valueType="num">
                                      <p:cBhvr additive="base">
                                        <p:cTn id="12" dur="1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43672"/>
            <a:ext cx="11341100" cy="5846378"/>
            <a:chOff x="1384300" y="1289050"/>
            <a:chExt cx="9632950" cy="4476750"/>
          </a:xfrm>
        </p:grpSpPr>
        <p:pic>
          <p:nvPicPr>
            <p:cNvPr id="30003" name="image 30003"/>
            <p:cNvPicPr>
              <a:picLocks noChangeAspect="1"/>
            </p:cNvPicPr>
            <p:nvPr/>
          </p:nvPicPr>
          <p:blipFill>
            <a:blip r:embed="rId6"/>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7"/>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8"/>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9"/>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0"/>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1"/>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1199449" y="484112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3"/>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4"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720492" y="882650"/>
            <a:ext cx="4882202" cy="457200"/>
          </a:xfrm>
          <a:prstGeom prst="rect">
            <a:avLst/>
          </a:prstGeom>
        </p:spPr>
        <p:txBody>
          <a:bodyPr vert="horz" rtlCol="0" anchor="t" anchorCtr="0">
            <a:noAutofit/>
          </a:bodyPr>
          <a:lstStyle/>
          <a:p>
            <a:r>
              <a:rPr lang="en-US" altLang="zh-CN" sz="2800" b="1" dirty="0"/>
              <a:t>	</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柱状图数据介绍</a:t>
            </a:r>
            <a:endPar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26" name="文本框 25">
            <a:extLst>
              <a:ext uri="{FF2B5EF4-FFF2-40B4-BE49-F238E27FC236}">
                <a16:creationId xmlns:a16="http://schemas.microsoft.com/office/drawing/2014/main" id="{154065A2-0A96-46AB-9D8A-843F3FA615A3}"/>
              </a:ext>
            </a:extLst>
          </p:cNvPr>
          <p:cNvSpPr txBox="1"/>
          <p:nvPr/>
        </p:nvSpPr>
        <p:spPr>
          <a:xfrm>
            <a:off x="854816" y="1556885"/>
            <a:ext cx="6411123" cy="369332"/>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测试页面的柱状图，我们使用的是</a:t>
            </a:r>
            <a:r>
              <a:rPr lang="en-US" altLang="zh-CN" sz="1800" kern="100" dirty="0" err="1">
                <a:effectLst/>
                <a:ea typeface="宋体" panose="02010600030101010101" pitchFamily="2" charset="-122"/>
                <a:cs typeface="Times New Roman" panose="02020603050405020304" pitchFamily="18" charset="0"/>
              </a:rPr>
              <a:t>echarts</a:t>
            </a:r>
            <a:r>
              <a:rPr lang="zh-CN" altLang="en-US" sz="1800" kern="100" dirty="0">
                <a:effectLst/>
                <a:ea typeface="宋体" panose="02010600030101010101" pitchFamily="2" charset="-122"/>
                <a:cs typeface="Times New Roman" panose="02020603050405020304" pitchFamily="18" charset="0"/>
              </a:rPr>
              <a:t>绘图</a:t>
            </a:r>
            <a:endParaRPr lang="zh-CN" altLang="en-US" dirty="0"/>
          </a:p>
        </p:txBody>
      </p:sp>
      <p:sp>
        <p:nvSpPr>
          <p:cNvPr id="25" name="文本框 24">
            <a:extLst>
              <a:ext uri="{FF2B5EF4-FFF2-40B4-BE49-F238E27FC236}">
                <a16:creationId xmlns:a16="http://schemas.microsoft.com/office/drawing/2014/main" id="{65E3E30B-D697-41AB-8400-35ABA4A5E278}"/>
              </a:ext>
            </a:extLst>
          </p:cNvPr>
          <p:cNvSpPr txBox="1"/>
          <p:nvPr/>
        </p:nvSpPr>
        <p:spPr>
          <a:xfrm>
            <a:off x="781275" y="3407106"/>
            <a:ext cx="7388309" cy="646331"/>
          </a:xfrm>
          <a:prstGeom prst="rect">
            <a:avLst/>
          </a:prstGeom>
          <a:noFill/>
        </p:spPr>
        <p:txBody>
          <a:bodyPr wrap="square">
            <a:spAutoFit/>
          </a:bodyPr>
          <a:lstStyle/>
          <a:p>
            <a:r>
              <a:rPr lang="zh-CN" altLang="en-US" dirty="0"/>
              <a:t>我们构建了一个绘图函数，是为了降低耦合性。</a:t>
            </a:r>
            <a:endParaRPr lang="en-US" altLang="zh-CN" dirty="0"/>
          </a:p>
          <a:p>
            <a:r>
              <a:rPr lang="zh-CN" altLang="en-US" dirty="0"/>
              <a:t>函数里把</a:t>
            </a:r>
            <a:r>
              <a:rPr lang="en-US" altLang="zh-CN" dirty="0" err="1"/>
              <a:t>echarts</a:t>
            </a:r>
            <a:r>
              <a:rPr lang="zh-CN" altLang="en-US" dirty="0"/>
              <a:t>需要的</a:t>
            </a:r>
            <a:r>
              <a:rPr lang="en-US" altLang="zh-CN" dirty="0"/>
              <a:t>options</a:t>
            </a:r>
            <a:r>
              <a:rPr lang="zh-CN" altLang="en-US" dirty="0"/>
              <a:t>定义好。</a:t>
            </a:r>
          </a:p>
        </p:txBody>
      </p:sp>
      <p:pic>
        <p:nvPicPr>
          <p:cNvPr id="6" name="图片 5">
            <a:extLst>
              <a:ext uri="{FF2B5EF4-FFF2-40B4-BE49-F238E27FC236}">
                <a16:creationId xmlns:a16="http://schemas.microsoft.com/office/drawing/2014/main" id="{A7053E69-AA24-4729-B401-C4810D034C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8550" y="4122246"/>
            <a:ext cx="4604037" cy="2244978"/>
          </a:xfrm>
          <a:prstGeom prst="rect">
            <a:avLst/>
          </a:prstGeom>
        </p:spPr>
      </p:pic>
      <p:pic>
        <p:nvPicPr>
          <p:cNvPr id="10" name="图片 9">
            <a:extLst>
              <a:ext uri="{FF2B5EF4-FFF2-40B4-BE49-F238E27FC236}">
                <a16:creationId xmlns:a16="http://schemas.microsoft.com/office/drawing/2014/main" id="{18E52057-3A11-4D8B-92F0-36ACC11FA9EF}"/>
              </a:ext>
            </a:extLst>
          </p:cNvPr>
          <p:cNvPicPr>
            <a:picLocks noChangeAspect="1"/>
          </p:cNvPicPr>
          <p:nvPr/>
        </p:nvPicPr>
        <p:blipFill>
          <a:blip r:embed="rId16"/>
          <a:stretch>
            <a:fillRect/>
          </a:stretch>
        </p:blipFill>
        <p:spPr>
          <a:xfrm>
            <a:off x="993759" y="1900078"/>
            <a:ext cx="2664359" cy="1567270"/>
          </a:xfrm>
          <a:prstGeom prst="rect">
            <a:avLst/>
          </a:prstGeom>
        </p:spPr>
      </p:pic>
      <p:pic>
        <p:nvPicPr>
          <p:cNvPr id="12" name="图片 11">
            <a:extLst>
              <a:ext uri="{FF2B5EF4-FFF2-40B4-BE49-F238E27FC236}">
                <a16:creationId xmlns:a16="http://schemas.microsoft.com/office/drawing/2014/main" id="{C885104C-F50E-4C55-BDC1-1EE29A5D86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49010" y="1484048"/>
            <a:ext cx="5100330" cy="3304868"/>
          </a:xfrm>
          <a:prstGeom prst="rect">
            <a:avLst/>
          </a:prstGeom>
        </p:spPr>
      </p:pic>
      <p:sp>
        <p:nvSpPr>
          <p:cNvPr id="32" name="文本框 31">
            <a:extLst>
              <a:ext uri="{FF2B5EF4-FFF2-40B4-BE49-F238E27FC236}">
                <a16:creationId xmlns:a16="http://schemas.microsoft.com/office/drawing/2014/main" id="{C94B333D-FD82-431E-8AAD-024E82888E00}"/>
              </a:ext>
            </a:extLst>
          </p:cNvPr>
          <p:cNvSpPr txBox="1"/>
          <p:nvPr/>
        </p:nvSpPr>
        <p:spPr>
          <a:xfrm>
            <a:off x="5949010" y="4933114"/>
            <a:ext cx="6958262" cy="646331"/>
          </a:xfrm>
          <a:prstGeom prst="rect">
            <a:avLst/>
          </a:prstGeom>
          <a:noFill/>
        </p:spPr>
        <p:txBody>
          <a:bodyPr wrap="square">
            <a:spAutoFit/>
          </a:bodyPr>
          <a:lstStyle/>
          <a:p>
            <a:r>
              <a:rPr lang="zh-CN" altLang="en-US" dirty="0"/>
              <a:t>在前端页面接住</a:t>
            </a:r>
            <a:r>
              <a:rPr lang="en-US" altLang="zh-CN" dirty="0"/>
              <a:t>options</a:t>
            </a:r>
            <a:r>
              <a:rPr lang="zh-CN" altLang="en-US" dirty="0"/>
              <a:t>参数</a:t>
            </a:r>
            <a:endParaRPr lang="en-US" altLang="zh-CN" dirty="0"/>
          </a:p>
          <a:p>
            <a:r>
              <a:rPr lang="zh-CN" altLang="en-US" dirty="0"/>
              <a:t>再调用</a:t>
            </a:r>
            <a:r>
              <a:rPr lang="en-US" altLang="zh-CN" dirty="0" err="1"/>
              <a:t>echarts</a:t>
            </a:r>
            <a:r>
              <a:rPr lang="zh-CN" altLang="en-US" dirty="0"/>
              <a:t>的绘图工具</a:t>
            </a:r>
          </a:p>
        </p:txBody>
      </p:sp>
    </p:spTree>
    <p:extLst>
      <p:ext uri="{BB962C8B-B14F-4D97-AF65-F5344CB8AC3E}">
        <p14:creationId xmlns:p14="http://schemas.microsoft.com/office/powerpoint/2010/main" val="2318464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43672"/>
            <a:ext cx="11341100" cy="5846378"/>
            <a:chOff x="1384300" y="1289050"/>
            <a:chExt cx="9632950" cy="4476750"/>
          </a:xfrm>
        </p:grpSpPr>
        <p:pic>
          <p:nvPicPr>
            <p:cNvPr id="30003" name="image 30003"/>
            <p:cNvPicPr>
              <a:picLocks noChangeAspect="1"/>
            </p:cNvPicPr>
            <p:nvPr/>
          </p:nvPicPr>
          <p:blipFill>
            <a:blip r:embed="rId6"/>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7"/>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8"/>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9"/>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0"/>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1"/>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1199449" y="484112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3"/>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4"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720492" y="882650"/>
            <a:ext cx="4882202" cy="457200"/>
          </a:xfrm>
          <a:prstGeom prst="rect">
            <a:avLst/>
          </a:prstGeom>
        </p:spPr>
        <p:txBody>
          <a:bodyPr vert="horz" rtlCol="0" anchor="t" anchorCtr="0">
            <a:noAutofit/>
          </a:bodyPr>
          <a:lstStyle/>
          <a:p>
            <a:r>
              <a:rPr lang="en-US" altLang="zh-CN" sz="2800" b="1" dirty="0"/>
              <a:t>	</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混淆矩阵数据介绍</a:t>
            </a:r>
            <a:endPar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26" name="文本框 25">
            <a:extLst>
              <a:ext uri="{FF2B5EF4-FFF2-40B4-BE49-F238E27FC236}">
                <a16:creationId xmlns:a16="http://schemas.microsoft.com/office/drawing/2014/main" id="{154065A2-0A96-46AB-9D8A-843F3FA615A3}"/>
              </a:ext>
            </a:extLst>
          </p:cNvPr>
          <p:cNvSpPr txBox="1"/>
          <p:nvPr/>
        </p:nvSpPr>
        <p:spPr>
          <a:xfrm>
            <a:off x="854816" y="1556885"/>
            <a:ext cx="6411123" cy="369332"/>
          </a:xfrm>
          <a:prstGeom prst="rect">
            <a:avLst/>
          </a:prstGeom>
          <a:noFill/>
        </p:spPr>
        <p:txBody>
          <a:bodyPr wrap="square">
            <a:spAutoFit/>
          </a:bodyPr>
          <a:lstStyle/>
          <a:p>
            <a:r>
              <a:rPr lang="zh-CN" altLang="en-US" sz="1800" kern="100" dirty="0">
                <a:effectLst/>
                <a:ea typeface="宋体" panose="02010600030101010101" pitchFamily="2" charset="-122"/>
                <a:cs typeface="Times New Roman" panose="02020603050405020304" pitchFamily="18" charset="0"/>
              </a:rPr>
              <a:t>然后我们看第二个页面的混淆矩阵</a:t>
            </a:r>
            <a:endParaRPr lang="zh-CN" altLang="en-US" dirty="0"/>
          </a:p>
        </p:txBody>
      </p:sp>
      <p:pic>
        <p:nvPicPr>
          <p:cNvPr id="22" name="图片 21">
            <a:extLst>
              <a:ext uri="{FF2B5EF4-FFF2-40B4-BE49-F238E27FC236}">
                <a16:creationId xmlns:a16="http://schemas.microsoft.com/office/drawing/2014/main" id="{D9798EF6-0F3C-4EB9-B041-9DFC8B903B72}"/>
              </a:ext>
            </a:extLst>
          </p:cNvPr>
          <p:cNvPicPr/>
          <p:nvPr/>
        </p:nvPicPr>
        <p:blipFill>
          <a:blip r:embed="rId15"/>
          <a:stretch>
            <a:fillRect/>
          </a:stretch>
        </p:blipFill>
        <p:spPr>
          <a:xfrm>
            <a:off x="821690" y="2125243"/>
            <a:ext cx="5274310" cy="2322195"/>
          </a:xfrm>
          <a:prstGeom prst="rect">
            <a:avLst/>
          </a:prstGeom>
        </p:spPr>
      </p:pic>
      <p:pic>
        <p:nvPicPr>
          <p:cNvPr id="23" name="图片 22">
            <a:extLst>
              <a:ext uri="{FF2B5EF4-FFF2-40B4-BE49-F238E27FC236}">
                <a16:creationId xmlns:a16="http://schemas.microsoft.com/office/drawing/2014/main" id="{F3ED02EC-FE38-4B10-B429-E46CF76D4D1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88454" y="1507565"/>
            <a:ext cx="5104364" cy="2646733"/>
          </a:xfrm>
          <a:prstGeom prst="rect">
            <a:avLst/>
          </a:prstGeom>
        </p:spPr>
      </p:pic>
      <p:sp>
        <p:nvSpPr>
          <p:cNvPr id="25" name="文本框 24">
            <a:extLst>
              <a:ext uri="{FF2B5EF4-FFF2-40B4-BE49-F238E27FC236}">
                <a16:creationId xmlns:a16="http://schemas.microsoft.com/office/drawing/2014/main" id="{65E3E30B-D697-41AB-8400-35ABA4A5E278}"/>
              </a:ext>
            </a:extLst>
          </p:cNvPr>
          <p:cNvSpPr txBox="1"/>
          <p:nvPr/>
        </p:nvSpPr>
        <p:spPr>
          <a:xfrm>
            <a:off x="1294890" y="4570042"/>
            <a:ext cx="7388309" cy="1754326"/>
          </a:xfrm>
          <a:prstGeom prst="rect">
            <a:avLst/>
          </a:prstGeom>
          <a:noFill/>
        </p:spPr>
        <p:txBody>
          <a:bodyPr wrap="square">
            <a:spAutoFit/>
          </a:bodyPr>
          <a:lstStyle/>
          <a:p>
            <a:r>
              <a:rPr lang="zh-CN" altLang="en-US" b="0" i="0" dirty="0">
                <a:solidFill>
                  <a:srgbClr val="121212"/>
                </a:solidFill>
                <a:effectLst/>
                <a:latin typeface="宋体" panose="02010600030101010101" pitchFamily="2" charset="-122"/>
              </a:rPr>
              <a:t>官方解释：混淆矩阵图是在</a:t>
            </a:r>
            <a:r>
              <a:rPr lang="zh-CN" altLang="en-US" b="1" i="0" dirty="0">
                <a:solidFill>
                  <a:srgbClr val="121212"/>
                </a:solidFill>
                <a:effectLst/>
                <a:latin typeface="宋体" panose="02010600030101010101" pitchFamily="2" charset="-122"/>
              </a:rPr>
              <a:t>行方向归一化</a:t>
            </a:r>
            <a:r>
              <a:rPr lang="zh-CN" altLang="en-US" b="0" i="0" dirty="0">
                <a:solidFill>
                  <a:srgbClr val="121212"/>
                </a:solidFill>
                <a:effectLst/>
                <a:latin typeface="宋体" panose="02010600030101010101" pitchFamily="2" charset="-122"/>
              </a:rPr>
              <a:t>过的。这是由于检测数据集中的</a:t>
            </a:r>
            <a:r>
              <a:rPr lang="zh-CN" altLang="en-US" b="1" i="0" dirty="0">
                <a:solidFill>
                  <a:srgbClr val="121212"/>
                </a:solidFill>
                <a:effectLst/>
                <a:latin typeface="宋体" panose="02010600030101010101" pitchFamily="2" charset="-122"/>
              </a:rPr>
              <a:t>目标过多</a:t>
            </a:r>
            <a:r>
              <a:rPr lang="zh-CN" altLang="en-US" b="0" i="0" dirty="0">
                <a:solidFill>
                  <a:srgbClr val="121212"/>
                </a:solidFill>
                <a:effectLst/>
                <a:latin typeface="宋体" panose="02010600030101010101" pitchFamily="2" charset="-122"/>
              </a:rPr>
              <a:t>，每个类别一般都会有成百上千的目标，为了能更好看的显示，同时也为了能够更直观的看出每个类别的识别率和误识别率，这里就对混淆矩阵的每一行中的数值都除以了对应类别的总数进行归一化，</a:t>
            </a:r>
            <a:r>
              <a:rPr lang="zh-CN" altLang="en-US" b="1" i="0" dirty="0">
                <a:solidFill>
                  <a:srgbClr val="121212"/>
                </a:solidFill>
                <a:effectLst/>
                <a:latin typeface="宋体" panose="02010600030101010101" pitchFamily="2" charset="-122"/>
              </a:rPr>
              <a:t>以百分比来表示</a:t>
            </a:r>
            <a:r>
              <a:rPr lang="zh-CN" altLang="en-US" dirty="0">
                <a:solidFill>
                  <a:srgbClr val="121212"/>
                </a:solidFill>
                <a:latin typeface="宋体" panose="02010600030101010101" pitchFamily="2" charset="-122"/>
              </a:rPr>
              <a:t>。混淆矩阵图作用是直观的看出模型在该数据集的表现情况，从而优化模型。</a:t>
            </a:r>
            <a:endParaRPr lang="zh-CN" altLang="en-US" dirty="0"/>
          </a:p>
        </p:txBody>
      </p:sp>
    </p:spTree>
    <p:extLst>
      <p:ext uri="{BB962C8B-B14F-4D97-AF65-F5344CB8AC3E}">
        <p14:creationId xmlns:p14="http://schemas.microsoft.com/office/powerpoint/2010/main" val="3232175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6"/>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7"/>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8"/>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9"/>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0"/>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1"/>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1199449" y="484112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3"/>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4"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391010" y="882650"/>
            <a:ext cx="6104739" cy="457200"/>
          </a:xfrm>
          <a:prstGeom prst="rect">
            <a:avLst/>
          </a:prstGeom>
        </p:spPr>
        <p:txBody>
          <a:bodyPr vert="horz" rtlCol="0" anchor="t" anchorCtr="0">
            <a:noAutofit/>
          </a:bodyPr>
          <a:lstStyle/>
          <a:p>
            <a:r>
              <a:rPr lang="en-US" altLang="zh-CN" sz="2800" b="1"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		</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动态展示页面</a:t>
            </a:r>
          </a:p>
          <a:p>
            <a:endParaRPr lang="en-US" altLang="zh-CN" sz="2800" b="1"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22" name="文本框 21">
            <a:extLst>
              <a:ext uri="{FF2B5EF4-FFF2-40B4-BE49-F238E27FC236}">
                <a16:creationId xmlns:a16="http://schemas.microsoft.com/office/drawing/2014/main" id="{E159C6A2-AB2E-4706-928D-7B0A1244413E}"/>
              </a:ext>
            </a:extLst>
          </p:cNvPr>
          <p:cNvSpPr txBox="1"/>
          <p:nvPr/>
        </p:nvSpPr>
        <p:spPr>
          <a:xfrm>
            <a:off x="949799" y="4882625"/>
            <a:ext cx="5616601" cy="923330"/>
          </a:xfrm>
          <a:prstGeom prst="rect">
            <a:avLst/>
          </a:prstGeom>
          <a:noFill/>
        </p:spPr>
        <p:txBody>
          <a:bodyPr wrap="square">
            <a:spAutoFit/>
          </a:bodyPr>
          <a:lstStyle/>
          <a:p>
            <a:r>
              <a:rPr lang="zh-CN" altLang="en-US" dirty="0"/>
              <a:t>上传</a:t>
            </a:r>
            <a:r>
              <a:rPr lang="en-US" altLang="zh-CN" dirty="0"/>
              <a:t>cascade r50</a:t>
            </a:r>
            <a:r>
              <a:rPr lang="zh-CN" altLang="en-US" dirty="0"/>
              <a:t>的训练后的</a:t>
            </a:r>
            <a:r>
              <a:rPr lang="en-US" altLang="zh-CN" dirty="0"/>
              <a:t>json</a:t>
            </a:r>
            <a:r>
              <a:rPr lang="zh-CN" altLang="en-US" dirty="0"/>
              <a:t>文件。后台分离并展示出了</a:t>
            </a:r>
            <a:r>
              <a:rPr lang="en-US" altLang="zh-CN" dirty="0"/>
              <a:t>json</a:t>
            </a:r>
            <a:r>
              <a:rPr lang="zh-CN" altLang="en-US" dirty="0"/>
              <a:t>里记录的</a:t>
            </a:r>
            <a:r>
              <a:rPr lang="en-US" altLang="zh-CN" dirty="0" err="1"/>
              <a:t>lr</a:t>
            </a:r>
            <a:r>
              <a:rPr lang="en-US" altLang="zh-CN" dirty="0"/>
              <a:t> loss map</a:t>
            </a:r>
            <a:r>
              <a:rPr lang="zh-CN" altLang="en-US" dirty="0"/>
              <a:t>等指标信息。这些框也是可以交互的，可以自由查看和选取复制</a:t>
            </a:r>
          </a:p>
        </p:txBody>
      </p:sp>
      <p:pic>
        <p:nvPicPr>
          <p:cNvPr id="7" name="图片 6">
            <a:extLst>
              <a:ext uri="{FF2B5EF4-FFF2-40B4-BE49-F238E27FC236}">
                <a16:creationId xmlns:a16="http://schemas.microsoft.com/office/drawing/2014/main" id="{EA76F63A-9D6E-4365-8AC5-387CFDDD7FC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9206" y="1525850"/>
            <a:ext cx="6032075" cy="3196354"/>
          </a:xfrm>
          <a:prstGeom prst="rect">
            <a:avLst/>
          </a:prstGeom>
        </p:spPr>
      </p:pic>
      <p:pic>
        <p:nvPicPr>
          <p:cNvPr id="9" name="图片 8">
            <a:extLst>
              <a:ext uri="{FF2B5EF4-FFF2-40B4-BE49-F238E27FC236}">
                <a16:creationId xmlns:a16="http://schemas.microsoft.com/office/drawing/2014/main" id="{E03A3B28-8F3A-42F1-9AA2-2D8BF19568E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142" y="1456551"/>
            <a:ext cx="3408031" cy="2987963"/>
          </a:xfrm>
          <a:prstGeom prst="rect">
            <a:avLst/>
          </a:prstGeom>
        </p:spPr>
      </p:pic>
      <p:sp>
        <p:nvSpPr>
          <p:cNvPr id="25" name="文本框 24">
            <a:extLst>
              <a:ext uri="{FF2B5EF4-FFF2-40B4-BE49-F238E27FC236}">
                <a16:creationId xmlns:a16="http://schemas.microsoft.com/office/drawing/2014/main" id="{F7851C2F-1251-4075-97BF-EE0FCA839B68}"/>
              </a:ext>
            </a:extLst>
          </p:cNvPr>
          <p:cNvSpPr txBox="1"/>
          <p:nvPr/>
        </p:nvSpPr>
        <p:spPr>
          <a:xfrm>
            <a:off x="7477046" y="4533036"/>
            <a:ext cx="3794059" cy="369332"/>
          </a:xfrm>
          <a:prstGeom prst="rect">
            <a:avLst/>
          </a:prstGeom>
          <a:noFill/>
        </p:spPr>
        <p:txBody>
          <a:bodyPr wrap="square">
            <a:spAutoFit/>
          </a:bodyPr>
          <a:lstStyle/>
          <a:p>
            <a:r>
              <a:rPr lang="zh-CN" altLang="en-US" dirty="0"/>
              <a:t>往下拉可以设置参数</a:t>
            </a:r>
          </a:p>
        </p:txBody>
      </p:sp>
    </p:spTree>
    <p:extLst>
      <p:ext uri="{BB962C8B-B14F-4D97-AF65-F5344CB8AC3E}">
        <p14:creationId xmlns:p14="http://schemas.microsoft.com/office/powerpoint/2010/main" val="241226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pic>
        <p:nvPicPr>
          <p:cNvPr id="30005" name="image 30005"/>
          <p:cNvPicPr>
            <a:picLocks noChangeAspect="1"/>
          </p:cNvPicPr>
          <p:nvPr/>
        </p:nvPicPr>
        <p:blipFill>
          <a:blip r:embed="rId5"/>
          <a:srcRect/>
          <a:stretch>
            <a:fillRect/>
          </a:stretch>
        </p:blipFill>
        <p:spPr>
          <a:xfrm>
            <a:off x="3943350" y="2616200"/>
            <a:ext cx="4343400" cy="996950"/>
          </a:xfrm>
          <a:prstGeom prst="rect">
            <a:avLst/>
          </a:prstGeom>
        </p:spPr>
      </p:pic>
      <p:sp>
        <p:nvSpPr>
          <p:cNvPr id="30006" name="Object 30006"/>
          <p:cNvSpPr txBox="1"/>
          <p:nvPr/>
        </p:nvSpPr>
        <p:spPr>
          <a:xfrm>
            <a:off x="4242803" y="2708275"/>
            <a:ext cx="3784600" cy="825500"/>
          </a:xfrm>
          <a:prstGeom prst="rect">
            <a:avLst/>
          </a:prstGeom>
        </p:spPr>
        <p:txBody>
          <a:bodyPr vert="horz" rtlCol="0" anchor="t" anchorCtr="0">
            <a:noAutofit/>
          </a:bodyPr>
          <a:lstStyle/>
          <a:p>
            <a:pPr algn="ctr">
              <a:lnSpc>
                <a:spcPct val="100000"/>
              </a:lnSpc>
            </a:pPr>
            <a:r>
              <a:rPr lang="en-US" sz="5425"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chapter 1</a:t>
            </a:r>
            <a:endParaRPr lang="en-US" sz="900" dirty="0"/>
          </a:p>
        </p:txBody>
      </p:sp>
      <p:sp>
        <p:nvSpPr>
          <p:cNvPr id="30007" name="Object 30007"/>
          <p:cNvSpPr txBox="1"/>
          <p:nvPr/>
        </p:nvSpPr>
        <p:spPr>
          <a:xfrm>
            <a:off x="3671248" y="3902075"/>
            <a:ext cx="4882202" cy="457200"/>
          </a:xfrm>
          <a:prstGeom prst="rect">
            <a:avLst/>
          </a:prstGeom>
        </p:spPr>
        <p:txBody>
          <a:bodyPr vert="horz" rtlCol="0" anchor="t" anchorCtr="0">
            <a:noAutofit/>
          </a:bodyPr>
          <a:lstStyle/>
          <a:p>
            <a:pPr algn="ctr">
              <a:lnSpc>
                <a:spcPct val="100000"/>
              </a:lnSpc>
            </a:pPr>
            <a:r>
              <a:rPr lang="zh-CN" altLang="en-US" sz="30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模型选择和训练</a:t>
            </a:r>
          </a:p>
        </p:txBody>
      </p:sp>
      <p:pic>
        <p:nvPicPr>
          <p:cNvPr id="30008" name="image 30008"/>
          <p:cNvPicPr>
            <a:picLocks noChangeAspect="1"/>
          </p:cNvPicPr>
          <p:nvPr/>
        </p:nvPicPr>
        <p:blipFill>
          <a:blip r:embed="rId6"/>
          <a:srcRect/>
          <a:stretch>
            <a:fillRect/>
          </a:stretch>
        </p:blipFill>
        <p:spPr>
          <a:xfrm>
            <a:off x="2787650" y="939800"/>
            <a:ext cx="1117600" cy="1117600"/>
          </a:xfrm>
          <a:prstGeom prst="rect">
            <a:avLst/>
          </a:prstGeom>
        </p:spPr>
      </p:pic>
      <p:pic>
        <p:nvPicPr>
          <p:cNvPr id="30009" name="image 30009"/>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8286750" y="3586915"/>
            <a:ext cx="5964616" cy="4205370"/>
          </a:xfrm>
          <a:prstGeom prst="rect">
            <a:avLst/>
          </a:prstGeom>
        </p:spPr>
      </p:pic>
      <p:pic>
        <p:nvPicPr>
          <p:cNvPr id="300010" name="image 300010"/>
          <p:cNvPicPr>
            <a:picLocks noChangeAspect="1"/>
          </p:cNvPicPr>
          <p:nvPr/>
        </p:nvPicPr>
        <p:blipFill>
          <a:blip r:embed="rId8"/>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9"/>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0"/>
          <a:srcRect/>
          <a:stretch>
            <a:fillRect/>
          </a:stretch>
        </p:blipFill>
        <p:spPr>
          <a:xfrm>
            <a:off x="1098550" y="698500"/>
            <a:ext cx="533400" cy="412750"/>
          </a:xfrm>
          <a:prstGeom prst="rect">
            <a:avLst/>
          </a:prstGeom>
        </p:spPr>
      </p:pic>
      <p:pic>
        <p:nvPicPr>
          <p:cNvPr id="300013" name="image 300013"/>
          <p:cNvPicPr>
            <a:picLocks noChangeAspect="1"/>
          </p:cNvPicPr>
          <p:nvPr/>
        </p:nvPicPr>
        <p:blipFill>
          <a:blip r:embed="rId11"/>
          <a:srcRect/>
          <a:stretch>
            <a:fillRect/>
          </a:stretch>
        </p:blipFill>
        <p:spPr>
          <a:xfrm>
            <a:off x="7766050" y="-908050"/>
            <a:ext cx="2540000" cy="1917700"/>
          </a:xfrm>
          <a:prstGeom prst="rect">
            <a:avLst/>
          </a:prstGeom>
        </p:spPr>
      </p:pic>
      <p:pic>
        <p:nvPicPr>
          <p:cNvPr id="300014" name="image 300014"/>
          <p:cNvPicPr>
            <a:picLocks noChangeAspect="1"/>
          </p:cNvPicPr>
          <p:nvPr/>
        </p:nvPicPr>
        <p:blipFill>
          <a:blip r:embed="rId12"/>
          <a:srcRect/>
          <a:stretch>
            <a:fillRect/>
          </a:stretch>
        </p:blipFill>
        <p:spPr>
          <a:xfrm>
            <a:off x="-1358900" y="5111750"/>
            <a:ext cx="3638550" cy="342265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0007"/>
                                        </p:tgtEl>
                                        <p:attrNameLst>
                                          <p:attrName>style.visibility</p:attrName>
                                        </p:attrNameLst>
                                      </p:cBhvr>
                                      <p:to>
                                        <p:strVal val="visible"/>
                                      </p:to>
                                    </p:set>
                                    <p:anim calcmode="lin" valueType="num">
                                      <p:cBhvr additive="base">
                                        <p:cTn id="7" dur="1500" fill="hold"/>
                                        <p:tgtEl>
                                          <p:spTgt spid="30007"/>
                                        </p:tgtEl>
                                        <p:attrNameLst>
                                          <p:attrName>ppt_x</p:attrName>
                                        </p:attrNameLst>
                                      </p:cBhvr>
                                      <p:tavLst>
                                        <p:tav tm="0">
                                          <p:val>
                                            <p:strVal val="1+#ppt_w/2"/>
                                          </p:val>
                                        </p:tav>
                                        <p:tav tm="100000">
                                          <p:val>
                                            <p:strVal val="#ppt_x"/>
                                          </p:val>
                                        </p:tav>
                                      </p:tavLst>
                                    </p:anim>
                                    <p:anim calcmode="lin" valueType="num">
                                      <p:cBhvr additive="base">
                                        <p:cTn id="8" dur="1500" fill="hold"/>
                                        <p:tgtEl>
                                          <p:spTgt spid="300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8"/>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9"/>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10"/>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11"/>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2"/>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3"/>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4" cstate="hqprint">
            <a:extLst>
              <a:ext uri="{28A0092B-C50C-407E-A947-70E740481C1C}">
                <a14:useLocalDpi xmlns:a14="http://schemas.microsoft.com/office/drawing/2010/main" val="0"/>
              </a:ext>
            </a:extLst>
          </a:blip>
          <a:srcRect/>
          <a:stretch/>
        </p:blipFill>
        <p:spPr>
          <a:xfrm>
            <a:off x="-1199449" y="484112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5"/>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6"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391010" y="882650"/>
            <a:ext cx="6104739" cy="457200"/>
          </a:xfrm>
          <a:prstGeom prst="rect">
            <a:avLst/>
          </a:prstGeom>
        </p:spPr>
        <p:txBody>
          <a:bodyPr vert="horz" rtlCol="0" anchor="t" anchorCtr="0">
            <a:noAutofit/>
          </a:bodyPr>
          <a:lstStyle/>
          <a:p>
            <a:r>
              <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		</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动态展示页面</a:t>
            </a:r>
          </a:p>
        </p:txBody>
      </p:sp>
      <p:sp>
        <p:nvSpPr>
          <p:cNvPr id="22" name="文本框 21">
            <a:extLst>
              <a:ext uri="{FF2B5EF4-FFF2-40B4-BE49-F238E27FC236}">
                <a16:creationId xmlns:a16="http://schemas.microsoft.com/office/drawing/2014/main" id="{E159C6A2-AB2E-4706-928D-7B0A1244413E}"/>
              </a:ext>
            </a:extLst>
          </p:cNvPr>
          <p:cNvSpPr txBox="1"/>
          <p:nvPr/>
        </p:nvSpPr>
        <p:spPr>
          <a:xfrm>
            <a:off x="3594318" y="5181897"/>
            <a:ext cx="6957204" cy="646331"/>
          </a:xfrm>
          <a:prstGeom prst="rect">
            <a:avLst/>
          </a:prstGeom>
          <a:noFill/>
        </p:spPr>
        <p:txBody>
          <a:bodyPr wrap="square">
            <a:spAutoFit/>
          </a:bodyPr>
          <a:lstStyle/>
          <a:p>
            <a:r>
              <a:rPr lang="zh-CN" altLang="en-US" dirty="0"/>
              <a:t>生成动画可以交互，该动画反应的是</a:t>
            </a:r>
            <a:r>
              <a:rPr lang="en-US" altLang="zh-CN" dirty="0"/>
              <a:t>loss</a:t>
            </a:r>
            <a:r>
              <a:rPr lang="zh-CN" altLang="en-US" dirty="0"/>
              <a:t>值在每一个</a:t>
            </a:r>
            <a:r>
              <a:rPr lang="en-US" altLang="zh-CN" dirty="0"/>
              <a:t>step</a:t>
            </a:r>
            <a:r>
              <a:rPr lang="zh-CN" altLang="en-US" dirty="0"/>
              <a:t>里的变化，选择这个的含义是可以在宏观的角度看到</a:t>
            </a:r>
            <a:r>
              <a:rPr lang="en-US" altLang="zh-CN" dirty="0"/>
              <a:t>loss</a:t>
            </a:r>
            <a:r>
              <a:rPr lang="zh-CN" altLang="en-US" dirty="0"/>
              <a:t>值是在逐渐变小的。</a:t>
            </a:r>
          </a:p>
        </p:txBody>
      </p:sp>
      <p:pic>
        <p:nvPicPr>
          <p:cNvPr id="12" name="动态展示">
            <a:hlinkClick r:id="" action="ppaction://media"/>
            <a:extLst>
              <a:ext uri="{FF2B5EF4-FFF2-40B4-BE49-F238E27FC236}">
                <a16:creationId xmlns:a16="http://schemas.microsoft.com/office/drawing/2014/main" id="{69930BB7-8F10-4D72-A106-D56029DD7E44}"/>
              </a:ext>
            </a:extLst>
          </p:cNvPr>
          <p:cNvPicPr>
            <a:picLocks noChangeAspect="1"/>
          </p:cNvPicPr>
          <p:nvPr>
            <a:videoFile r:link="rId5"/>
            <p:extLst>
              <p:ext uri="{DAA4B4D4-6D71-4841-9C94-3DE7FCFB9230}">
                <p14:media xmlns:p14="http://schemas.microsoft.com/office/powerpoint/2010/main" r:embed="rId4"/>
              </p:ext>
            </p:extLst>
          </p:nvPr>
        </p:nvPicPr>
        <p:blipFill>
          <a:blip r:embed="rId17"/>
          <a:stretch>
            <a:fillRect/>
          </a:stretch>
        </p:blipFill>
        <p:spPr>
          <a:xfrm>
            <a:off x="879732" y="1564528"/>
            <a:ext cx="6096000" cy="3657600"/>
          </a:xfrm>
          <a:prstGeom prst="rect">
            <a:avLst/>
          </a:prstGeom>
        </p:spPr>
      </p:pic>
      <p:pic>
        <p:nvPicPr>
          <p:cNvPr id="19" name="图片 18">
            <a:extLst>
              <a:ext uri="{FF2B5EF4-FFF2-40B4-BE49-F238E27FC236}">
                <a16:creationId xmlns:a16="http://schemas.microsoft.com/office/drawing/2014/main" id="{FC1A58E4-972E-410C-A896-09BB37CE37E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90475" y="1751793"/>
            <a:ext cx="4020311" cy="2763352"/>
          </a:xfrm>
          <a:prstGeom prst="rect">
            <a:avLst/>
          </a:prstGeom>
        </p:spPr>
      </p:pic>
      <p:sp>
        <p:nvSpPr>
          <p:cNvPr id="32" name="文本框 31">
            <a:extLst>
              <a:ext uri="{FF2B5EF4-FFF2-40B4-BE49-F238E27FC236}">
                <a16:creationId xmlns:a16="http://schemas.microsoft.com/office/drawing/2014/main" id="{3D772B07-3D01-46AA-803C-107109679EBC}"/>
              </a:ext>
            </a:extLst>
          </p:cNvPr>
          <p:cNvSpPr txBox="1"/>
          <p:nvPr/>
        </p:nvSpPr>
        <p:spPr>
          <a:xfrm>
            <a:off x="926232" y="2056779"/>
            <a:ext cx="1108710"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可以随意拖动进度条展示在想要的</a:t>
            </a:r>
            <a:r>
              <a:rPr lang="en-US" altLang="zh-CN" dirty="0"/>
              <a:t>step</a:t>
            </a:r>
            <a:r>
              <a:rPr lang="zh-CN" altLang="en-US" dirty="0"/>
              <a:t>或者</a:t>
            </a:r>
            <a:r>
              <a:rPr lang="en-US" altLang="zh-CN" dirty="0"/>
              <a:t>epoch</a:t>
            </a:r>
            <a:r>
              <a:rPr lang="zh-CN" altLang="en-US" dirty="0"/>
              <a:t>位置展示想要的纵坐标</a:t>
            </a:r>
          </a:p>
        </p:txBody>
      </p:sp>
    </p:spTree>
    <p:extLst>
      <p:ext uri="{BB962C8B-B14F-4D97-AF65-F5344CB8AC3E}">
        <p14:creationId xmlns:p14="http://schemas.microsoft.com/office/powerpoint/2010/main" val="33386141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4093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2"/>
                </p:tgtEl>
              </p:cMediaNode>
            </p:video>
            <p:seq concurrent="1" nextAc="seek">
              <p:cTn id="22" restart="whenNotActive" fill="hold" evtFilter="cancelBubble" nodeType="interactiveSeq">
                <p:stCondLst>
                  <p:cond evt="onClick" delay="0">
                    <p:tgtEl>
                      <p:spTgt spid="1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2"/>
                                        </p:tgtEl>
                                      </p:cBhvr>
                                    </p:cmd>
                                  </p:childTnLst>
                                </p:cTn>
                              </p:par>
                            </p:childTnLst>
                          </p:cTn>
                        </p:par>
                      </p:childTnLst>
                    </p:cTn>
                  </p:par>
                </p:childTnLst>
              </p:cTn>
              <p:nextCondLst>
                <p:cond evt="onClick" delay="0">
                  <p:tgtEl>
                    <p:spTgt spid="12"/>
                  </p:tgtEl>
                </p:cond>
              </p:nextCondLst>
            </p:seq>
          </p:childTnLst>
        </p:cTn>
      </p:par>
    </p:tnLst>
    <p:bldLst>
      <p:bldP spid="16" grpId="0" autoUpdateAnimBg="0"/>
      <p:bldP spid="18" grpId="0" autoUpdateAnimBg="0"/>
      <p:bldP spid="20"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8"/>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9"/>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10"/>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11"/>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2"/>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3"/>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4" cstate="hqprint">
            <a:extLst>
              <a:ext uri="{28A0092B-C50C-407E-A947-70E740481C1C}">
                <a14:useLocalDpi xmlns:a14="http://schemas.microsoft.com/office/drawing/2010/main" val="0"/>
              </a:ext>
            </a:extLst>
          </a:blip>
          <a:srcRect/>
          <a:stretch/>
        </p:blipFill>
        <p:spPr>
          <a:xfrm>
            <a:off x="-1199449" y="484112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5"/>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6"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391010" y="882650"/>
            <a:ext cx="6104739" cy="457200"/>
          </a:xfrm>
          <a:prstGeom prst="rect">
            <a:avLst/>
          </a:prstGeom>
        </p:spPr>
        <p:txBody>
          <a:bodyPr vert="horz" rtlCol="0" anchor="t" anchorCtr="0">
            <a:noAutofit/>
          </a:bodyPr>
          <a:lstStyle/>
          <a:p>
            <a:r>
              <a:rPr lang="en-US" altLang="zh-CN" sz="2800" b="1"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		</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动态展示页面</a:t>
            </a:r>
          </a:p>
          <a:p>
            <a:endParaRPr lang="en-US" altLang="zh-CN" sz="2800" b="1"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22" name="文本框 21">
            <a:extLst>
              <a:ext uri="{FF2B5EF4-FFF2-40B4-BE49-F238E27FC236}">
                <a16:creationId xmlns:a16="http://schemas.microsoft.com/office/drawing/2014/main" id="{E159C6A2-AB2E-4706-928D-7B0A1244413E}"/>
              </a:ext>
            </a:extLst>
          </p:cNvPr>
          <p:cNvSpPr txBox="1"/>
          <p:nvPr/>
        </p:nvSpPr>
        <p:spPr>
          <a:xfrm>
            <a:off x="1665110" y="4918574"/>
            <a:ext cx="6957204" cy="1200329"/>
          </a:xfrm>
          <a:prstGeom prst="rect">
            <a:avLst/>
          </a:prstGeom>
          <a:noFill/>
        </p:spPr>
        <p:txBody>
          <a:bodyPr wrap="square">
            <a:spAutoFit/>
          </a:bodyPr>
          <a:lstStyle/>
          <a:p>
            <a:r>
              <a:rPr lang="zh-CN" altLang="en-US" dirty="0"/>
              <a:t>选择</a:t>
            </a:r>
            <a:r>
              <a:rPr lang="en-US" altLang="zh-CN" dirty="0" err="1"/>
              <a:t>bbox</a:t>
            </a:r>
            <a:r>
              <a:rPr lang="en-US" altLang="zh-CN" dirty="0"/>
              <a:t> map </a:t>
            </a:r>
            <a:r>
              <a:rPr lang="zh-CN" altLang="en-US" dirty="0"/>
              <a:t>的因变量，可以显著看到，数据是呈增长样式的，这个横轴增长动画图主要目的就是换种方式呈现数据在因变量下的变化。基本上</a:t>
            </a:r>
            <a:r>
              <a:rPr lang="en-US" altLang="zh-CN" dirty="0"/>
              <a:t>json</a:t>
            </a:r>
            <a:r>
              <a:rPr lang="zh-CN" altLang="en-US" dirty="0"/>
              <a:t>里能读到的指标这里全部可以量化展示，自由选择。客</a:t>
            </a:r>
            <a:r>
              <a:rPr lang="zh-CN" altLang="en-US"/>
              <a:t>制</a:t>
            </a:r>
            <a:r>
              <a:rPr lang="zh-CN" altLang="en-US" smtClean="0"/>
              <a:t>化。难点其实是在前后端数据交互上。</a:t>
            </a:r>
            <a:endParaRPr lang="zh-CN" altLang="en-US" dirty="0"/>
          </a:p>
        </p:txBody>
      </p:sp>
      <p:pic>
        <p:nvPicPr>
          <p:cNvPr id="5" name="动态展示bboxmap">
            <a:hlinkClick r:id="" action="ppaction://media"/>
            <a:extLst>
              <a:ext uri="{FF2B5EF4-FFF2-40B4-BE49-F238E27FC236}">
                <a16:creationId xmlns:a16="http://schemas.microsoft.com/office/drawing/2014/main" id="{8F2C0A75-DA5F-4394-B62D-3325052F3BAD}"/>
              </a:ext>
            </a:extLst>
          </p:cNvPr>
          <p:cNvPicPr>
            <a:picLocks noChangeAspect="1"/>
          </p:cNvPicPr>
          <p:nvPr>
            <a:videoFile r:link="rId5"/>
            <p:extLst>
              <p:ext uri="{DAA4B4D4-6D71-4841-9C94-3DE7FCFB9230}">
                <p14:media xmlns:p14="http://schemas.microsoft.com/office/powerpoint/2010/main" r:embed="rId4"/>
              </p:ext>
            </p:extLst>
          </p:nvPr>
        </p:nvPicPr>
        <p:blipFill>
          <a:blip r:embed="rId17"/>
          <a:stretch>
            <a:fillRect/>
          </a:stretch>
        </p:blipFill>
        <p:spPr>
          <a:xfrm>
            <a:off x="1279228" y="1538876"/>
            <a:ext cx="5527688" cy="3316613"/>
          </a:xfrm>
          <a:prstGeom prst="rect">
            <a:avLst/>
          </a:prstGeom>
        </p:spPr>
      </p:pic>
      <p:pic>
        <p:nvPicPr>
          <p:cNvPr id="23" name="图片 22">
            <a:extLst>
              <a:ext uri="{FF2B5EF4-FFF2-40B4-BE49-F238E27FC236}">
                <a16:creationId xmlns:a16="http://schemas.microsoft.com/office/drawing/2014/main" id="{DD70A2DE-AA8B-4235-8C0D-55DB6E0810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42916" y="1710774"/>
            <a:ext cx="3599233" cy="2356242"/>
          </a:xfrm>
          <a:prstGeom prst="rect">
            <a:avLst/>
          </a:prstGeom>
        </p:spPr>
      </p:pic>
    </p:spTree>
    <p:extLst>
      <p:ext uri="{BB962C8B-B14F-4D97-AF65-F5344CB8AC3E}">
        <p14:creationId xmlns:p14="http://schemas.microsoft.com/office/powerpoint/2010/main" val="1388177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19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childTnLst>
        </p:cTn>
      </p:par>
    </p:tnLst>
    <p:bldLst>
      <p:bldP spid="16" grpId="0" autoUpdateAnimBg="0"/>
      <p:bldP spid="18" grpId="0" autoUpdateAnimBg="0"/>
      <p:bldP spid="2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作图页面</a:t>
            </a:r>
          </a:p>
        </p:txBody>
      </p:sp>
      <p:sp>
        <p:nvSpPr>
          <p:cNvPr id="19" name="文本框 18">
            <a:extLst>
              <a:ext uri="{FF2B5EF4-FFF2-40B4-BE49-F238E27FC236}">
                <a16:creationId xmlns:a16="http://schemas.microsoft.com/office/drawing/2014/main" id="{755B5862-C8A3-4114-9778-296798CF95AC}"/>
              </a:ext>
            </a:extLst>
          </p:cNvPr>
          <p:cNvSpPr txBox="1"/>
          <p:nvPr/>
        </p:nvSpPr>
        <p:spPr>
          <a:xfrm>
            <a:off x="682849" y="1624310"/>
            <a:ext cx="6360458" cy="923330"/>
          </a:xfrm>
          <a:prstGeom prst="rect">
            <a:avLst/>
          </a:prstGeom>
          <a:noFill/>
        </p:spPr>
        <p:txBody>
          <a:bodyPr wrap="square">
            <a:spAutoFit/>
          </a:bodyPr>
          <a:lstStyle/>
          <a:p>
            <a:pPr indent="406400" algn="just">
              <a:spcBef>
                <a:spcPts val="600"/>
              </a:spcBef>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第四页为画图页面，</a:t>
            </a:r>
            <a:r>
              <a:rPr lang="zh-CN" altLang="en-US" kern="100" dirty="0">
                <a:latin typeface="等线" panose="02010600030101010101" pitchFamily="2" charset="-122"/>
                <a:ea typeface="宋体" panose="02010600030101010101" pitchFamily="2" charset="-122"/>
                <a:cs typeface="Times New Roman" panose="02020603050405020304" pitchFamily="18" charset="0"/>
              </a:rPr>
              <a:t>同样地</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使用日志文件，调用</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mmdection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的画图工具进行展示相应的数据，比如可以选择一个日志的</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json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然后选择需要展示的纵坐标即可，也可以多选：</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25BF9A80-B0D1-4725-9316-42CC82E3D5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550" y="2547640"/>
            <a:ext cx="4896044" cy="2983941"/>
          </a:xfrm>
          <a:prstGeom prst="rect">
            <a:avLst/>
          </a:prstGeom>
        </p:spPr>
      </p:pic>
      <p:pic>
        <p:nvPicPr>
          <p:cNvPr id="6" name="图片 5">
            <a:extLst>
              <a:ext uri="{FF2B5EF4-FFF2-40B4-BE49-F238E27FC236}">
                <a16:creationId xmlns:a16="http://schemas.microsoft.com/office/drawing/2014/main" id="{C56E8A16-8463-4B1F-A273-02655FC507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17326" y="2034532"/>
            <a:ext cx="2636748" cy="3696020"/>
          </a:xfrm>
          <a:prstGeom prst="rect">
            <a:avLst/>
          </a:prstGeom>
        </p:spPr>
      </p:pic>
      <p:sp>
        <p:nvSpPr>
          <p:cNvPr id="27" name="文本框 26">
            <a:extLst>
              <a:ext uri="{FF2B5EF4-FFF2-40B4-BE49-F238E27FC236}">
                <a16:creationId xmlns:a16="http://schemas.microsoft.com/office/drawing/2014/main" id="{FA89DA59-C20D-435F-9701-C43BCB26AA2B}"/>
              </a:ext>
            </a:extLst>
          </p:cNvPr>
          <p:cNvSpPr txBox="1"/>
          <p:nvPr/>
        </p:nvSpPr>
        <p:spPr>
          <a:xfrm>
            <a:off x="7605738" y="1464158"/>
            <a:ext cx="6356908" cy="369332"/>
          </a:xfrm>
          <a:prstGeom prst="rect">
            <a:avLst/>
          </a:prstGeom>
          <a:noFill/>
        </p:spPr>
        <p:txBody>
          <a:bodyPr wrap="square">
            <a:spAutoFit/>
          </a:bodyPr>
          <a:lstStyle/>
          <a:p>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下拉框里的部分纵坐标可选的</a:t>
            </a:r>
            <a:endParaRPr lang="zh-CN" altLang="en-US" dirty="0"/>
          </a:p>
        </p:txBody>
      </p:sp>
    </p:spTree>
    <p:extLst>
      <p:ext uri="{BB962C8B-B14F-4D97-AF65-F5344CB8AC3E}">
        <p14:creationId xmlns:p14="http://schemas.microsoft.com/office/powerpoint/2010/main" val="26716834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作图页面</a:t>
            </a:r>
          </a:p>
        </p:txBody>
      </p:sp>
      <p:sp>
        <p:nvSpPr>
          <p:cNvPr id="19" name="文本框 18">
            <a:extLst>
              <a:ext uri="{FF2B5EF4-FFF2-40B4-BE49-F238E27FC236}">
                <a16:creationId xmlns:a16="http://schemas.microsoft.com/office/drawing/2014/main" id="{755B5862-C8A3-4114-9778-296798CF95AC}"/>
              </a:ext>
            </a:extLst>
          </p:cNvPr>
          <p:cNvSpPr txBox="1"/>
          <p:nvPr/>
        </p:nvSpPr>
        <p:spPr>
          <a:xfrm>
            <a:off x="619826" y="1442189"/>
            <a:ext cx="6360458" cy="923330"/>
          </a:xfrm>
          <a:prstGeom prst="rect">
            <a:avLst/>
          </a:prstGeom>
          <a:noFill/>
        </p:spPr>
        <p:txBody>
          <a:bodyPr wrap="square">
            <a:spAutoFit/>
          </a:bodyPr>
          <a:lstStyle/>
          <a:p>
            <a:pPr indent="406400" algn="just">
              <a:spcBef>
                <a:spcPts val="600"/>
              </a:spcBef>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实现这个功能的目的初衷是想实现多纵坐标数据的融合，对比展示数据。这张就展示了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loss </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rpn</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cls</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bbox</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loss</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的综合图</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443B55C-108D-4EB2-AE94-B5F8F192C4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150" y="2359395"/>
            <a:ext cx="5308416" cy="2845749"/>
          </a:xfrm>
          <a:prstGeom prst="rect">
            <a:avLst/>
          </a:prstGeom>
        </p:spPr>
      </p:pic>
      <p:pic>
        <p:nvPicPr>
          <p:cNvPr id="8" name="图片 7">
            <a:extLst>
              <a:ext uri="{FF2B5EF4-FFF2-40B4-BE49-F238E27FC236}">
                <a16:creationId xmlns:a16="http://schemas.microsoft.com/office/drawing/2014/main" id="{57D7F1E7-9B9B-41F0-A36C-7BB80FD6A7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1434" y="2359395"/>
            <a:ext cx="5154290" cy="2845749"/>
          </a:xfrm>
          <a:prstGeom prst="rect">
            <a:avLst/>
          </a:prstGeom>
        </p:spPr>
      </p:pic>
      <p:sp>
        <p:nvSpPr>
          <p:cNvPr id="20" name="文本框 19">
            <a:extLst>
              <a:ext uri="{FF2B5EF4-FFF2-40B4-BE49-F238E27FC236}">
                <a16:creationId xmlns:a16="http://schemas.microsoft.com/office/drawing/2014/main" id="{C51204EF-ACC4-489F-BBFF-41C19ED108B7}"/>
              </a:ext>
            </a:extLst>
          </p:cNvPr>
          <p:cNvSpPr txBox="1"/>
          <p:nvPr/>
        </p:nvSpPr>
        <p:spPr>
          <a:xfrm>
            <a:off x="731434" y="5148959"/>
            <a:ext cx="6360458" cy="369332"/>
          </a:xfrm>
          <a:prstGeom prst="rect">
            <a:avLst/>
          </a:prstGeom>
          <a:noFill/>
        </p:spPr>
        <p:txBody>
          <a:bodyPr wrap="square">
            <a:spAutoFit/>
          </a:bodyPr>
          <a:lstStyle/>
          <a:p>
            <a:pPr indent="406400" algn="just">
              <a:spcBef>
                <a:spcPts val="600"/>
              </a:spcBef>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第一张图其实意义不大，因为单位相差太多了</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7742214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作图页面</a:t>
            </a:r>
          </a:p>
        </p:txBody>
      </p:sp>
      <p:sp>
        <p:nvSpPr>
          <p:cNvPr id="19" name="文本框 18">
            <a:extLst>
              <a:ext uri="{FF2B5EF4-FFF2-40B4-BE49-F238E27FC236}">
                <a16:creationId xmlns:a16="http://schemas.microsoft.com/office/drawing/2014/main" id="{755B5862-C8A3-4114-9778-296798CF95AC}"/>
              </a:ext>
            </a:extLst>
          </p:cNvPr>
          <p:cNvSpPr txBox="1"/>
          <p:nvPr/>
        </p:nvSpPr>
        <p:spPr>
          <a:xfrm>
            <a:off x="6637153" y="4349235"/>
            <a:ext cx="3509479" cy="1754326"/>
          </a:xfrm>
          <a:prstGeom prst="rect">
            <a:avLst/>
          </a:prstGeom>
          <a:noFill/>
        </p:spPr>
        <p:txBody>
          <a:bodyPr wrap="square">
            <a:spAutoFit/>
          </a:bodyPr>
          <a:lstStyle/>
          <a:p>
            <a:pPr indent="406400" algn="just">
              <a:spcBef>
                <a:spcPts val="600"/>
              </a:spcBef>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这三张就展示了</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s0 s1 s2</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 </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acc</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准确率和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mask</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损失和</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bbox</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损失的综合图。这种自由选取的指标图可以更好的对比指标间的差异，带来更好的视觉效果。方便了解模型。</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78C6ED6-8217-4AE5-AE4D-10264D7B82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903" y="797613"/>
            <a:ext cx="4602591" cy="2541014"/>
          </a:xfrm>
          <a:prstGeom prst="rect">
            <a:avLst/>
          </a:prstGeom>
        </p:spPr>
      </p:pic>
      <p:pic>
        <p:nvPicPr>
          <p:cNvPr id="7" name="图片 6">
            <a:extLst>
              <a:ext uri="{FF2B5EF4-FFF2-40B4-BE49-F238E27FC236}">
                <a16:creationId xmlns:a16="http://schemas.microsoft.com/office/drawing/2014/main" id="{1951C0EB-2BA1-45A7-8484-54DFAFE47B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4742" y="1348573"/>
            <a:ext cx="4978004" cy="2817280"/>
          </a:xfrm>
          <a:prstGeom prst="rect">
            <a:avLst/>
          </a:prstGeom>
        </p:spPr>
      </p:pic>
      <p:pic>
        <p:nvPicPr>
          <p:cNvPr id="5" name="图片 4">
            <a:extLst>
              <a:ext uri="{FF2B5EF4-FFF2-40B4-BE49-F238E27FC236}">
                <a16:creationId xmlns:a16="http://schemas.microsoft.com/office/drawing/2014/main" id="{5B4741CA-F25B-4393-A3ED-30630EAB40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062" y="3377012"/>
            <a:ext cx="4693363" cy="2584660"/>
          </a:xfrm>
          <a:prstGeom prst="rect">
            <a:avLst/>
          </a:prstGeom>
        </p:spPr>
      </p:pic>
    </p:spTree>
    <p:extLst>
      <p:ext uri="{BB962C8B-B14F-4D97-AF65-F5344CB8AC3E}">
        <p14:creationId xmlns:p14="http://schemas.microsoft.com/office/powerpoint/2010/main" val="41712929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31" name="Object 30007">
            <a:extLst>
              <a:ext uri="{FF2B5EF4-FFF2-40B4-BE49-F238E27FC236}">
                <a16:creationId xmlns:a16="http://schemas.microsoft.com/office/drawing/2014/main" id="{76F397B7-8891-49D7-9A72-DF6F90D06D14}"/>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作图页面</a:t>
            </a:r>
          </a:p>
        </p:txBody>
      </p:sp>
      <p:pic>
        <p:nvPicPr>
          <p:cNvPr id="9" name="图片 8">
            <a:extLst>
              <a:ext uri="{FF2B5EF4-FFF2-40B4-BE49-F238E27FC236}">
                <a16:creationId xmlns:a16="http://schemas.microsoft.com/office/drawing/2014/main" id="{C5BB3DB7-46C4-4AD8-BD9C-24DEE434D0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0664" y="1381815"/>
            <a:ext cx="4675344" cy="2511979"/>
          </a:xfrm>
          <a:prstGeom prst="rect">
            <a:avLst/>
          </a:prstGeom>
        </p:spPr>
      </p:pic>
      <p:sp>
        <p:nvSpPr>
          <p:cNvPr id="19" name="文本框 18">
            <a:extLst>
              <a:ext uri="{FF2B5EF4-FFF2-40B4-BE49-F238E27FC236}">
                <a16:creationId xmlns:a16="http://schemas.microsoft.com/office/drawing/2014/main" id="{755B5862-C8A3-4114-9778-296798CF95AC}"/>
              </a:ext>
            </a:extLst>
          </p:cNvPr>
          <p:cNvSpPr txBox="1"/>
          <p:nvPr/>
        </p:nvSpPr>
        <p:spPr>
          <a:xfrm>
            <a:off x="7430500" y="3405517"/>
            <a:ext cx="3509479" cy="769441"/>
          </a:xfrm>
          <a:prstGeom prst="rect">
            <a:avLst/>
          </a:prstGeom>
          <a:noFill/>
        </p:spPr>
        <p:txBody>
          <a:bodyPr wrap="square">
            <a:spAutoFit/>
          </a:bodyPr>
          <a:lstStyle/>
          <a:p>
            <a:pPr indent="406400" algn="just">
              <a:spcBef>
                <a:spcPts val="600"/>
              </a:spcBef>
            </a:pPr>
            <a:r>
              <a:rPr lang="zh-CN" altLang="en-US" sz="1100" kern="100" dirty="0">
                <a:effectLst/>
                <a:latin typeface="等线" panose="02010600030101010101" pitchFamily="2" charset="-122"/>
                <a:ea typeface="等线" panose="02010600030101010101" pitchFamily="2" charset="-122"/>
                <a:cs typeface="Times New Roman" panose="02020603050405020304" pitchFamily="18" charset="0"/>
              </a:rPr>
              <a:t>还有一些有意思的图，比如</a:t>
            </a: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epoch</a:t>
            </a:r>
            <a:r>
              <a:rPr lang="zh-CN" altLang="en-US" sz="1100" kern="100" dirty="0">
                <a:effectLst/>
                <a:latin typeface="等线" panose="02010600030101010101" pitchFamily="2" charset="-122"/>
                <a:ea typeface="等线" panose="02010600030101010101" pitchFamily="2" charset="-122"/>
                <a:cs typeface="Times New Roman" panose="02020603050405020304" pitchFamily="18" charset="0"/>
              </a:rPr>
              <a:t>每迭代多少次才进行了一轮。</a:t>
            </a: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Loss</a:t>
            </a:r>
            <a:r>
              <a:rPr lang="zh-CN" altLang="en-US" sz="1100" kern="100" dirty="0">
                <a:effectLst/>
                <a:latin typeface="等线" panose="02010600030101010101" pitchFamily="2" charset="-122"/>
                <a:ea typeface="等线" panose="02010600030101010101" pitchFamily="2" charset="-122"/>
                <a:cs typeface="Times New Roman" panose="02020603050405020304" pitchFamily="18" charset="0"/>
              </a:rPr>
              <a:t>曲线，和第三个动态化页面里显示的一样，</a:t>
            </a: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loss</a:t>
            </a:r>
            <a:r>
              <a:rPr lang="zh-CN" altLang="en-US" sz="1100" kern="100" dirty="0">
                <a:effectLst/>
                <a:latin typeface="等线" panose="02010600030101010101" pitchFamily="2" charset="-122"/>
                <a:ea typeface="等线" panose="02010600030101010101" pitchFamily="2" charset="-122"/>
                <a:cs typeface="Times New Roman" panose="02020603050405020304" pitchFamily="18" charset="0"/>
              </a:rPr>
              <a:t>在逐渐减小偶有上升总体趋向向小。</a:t>
            </a:r>
            <a:r>
              <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rPr>
              <a:t>Memory</a:t>
            </a:r>
            <a:r>
              <a:rPr lang="zh-CN" altLang="en-US" sz="1100" kern="100" dirty="0">
                <a:effectLst/>
                <a:latin typeface="等线" panose="02010600030101010101" pitchFamily="2" charset="-122"/>
                <a:ea typeface="等线" panose="02010600030101010101" pitchFamily="2" charset="-122"/>
                <a:cs typeface="Times New Roman" panose="02020603050405020304" pitchFamily="18" charset="0"/>
              </a:rPr>
              <a:t>内存大小，维持在高点。每一轮运行的时间</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4E8B9903-DEBA-44C8-A849-217D4EDD05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283" y="1329714"/>
            <a:ext cx="4838005" cy="2495532"/>
          </a:xfrm>
          <a:prstGeom prst="rect">
            <a:avLst/>
          </a:prstGeom>
        </p:spPr>
      </p:pic>
      <p:pic>
        <p:nvPicPr>
          <p:cNvPr id="11" name="图片 10">
            <a:extLst>
              <a:ext uri="{FF2B5EF4-FFF2-40B4-BE49-F238E27FC236}">
                <a16:creationId xmlns:a16="http://schemas.microsoft.com/office/drawing/2014/main" id="{16889418-4071-4BB9-83A8-033FE78F6D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9612" y="3825246"/>
            <a:ext cx="4675345" cy="2720318"/>
          </a:xfrm>
          <a:prstGeom prst="rect">
            <a:avLst/>
          </a:prstGeom>
        </p:spPr>
      </p:pic>
      <p:pic>
        <p:nvPicPr>
          <p:cNvPr id="13" name="图片 12">
            <a:extLst>
              <a:ext uri="{FF2B5EF4-FFF2-40B4-BE49-F238E27FC236}">
                <a16:creationId xmlns:a16="http://schemas.microsoft.com/office/drawing/2014/main" id="{E195102B-05BB-4DC7-9F33-70C1B36531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06358" y="4143743"/>
            <a:ext cx="4903955" cy="2600734"/>
          </a:xfrm>
          <a:prstGeom prst="rect">
            <a:avLst/>
          </a:prstGeom>
        </p:spPr>
      </p:pic>
    </p:spTree>
    <p:extLst>
      <p:ext uri="{BB962C8B-B14F-4D97-AF65-F5344CB8AC3E}">
        <p14:creationId xmlns:p14="http://schemas.microsoft.com/office/powerpoint/2010/main" val="20463983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11"/>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12"/>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13"/>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14"/>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5"/>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6"/>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7">
            <a:extLst>
              <a:ext uri="{28A0092B-C50C-407E-A947-70E740481C1C}">
                <a14:useLocalDpi xmlns:a14="http://schemas.microsoft.com/office/drawing/2010/main" val="0"/>
              </a:ext>
            </a:extLst>
          </a:blip>
          <a:srcRect/>
          <a:stretch/>
        </p:blipFill>
        <p:spPr>
          <a:xfrm>
            <a:off x="-3470758" y="3850410"/>
            <a:ext cx="9226892" cy="5190126"/>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8"/>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9"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grpSp>
        <p:nvGrpSpPr>
          <p:cNvPr id="59" name="PA_库_组合 78">
            <a:extLst>
              <a:ext uri="{FF2B5EF4-FFF2-40B4-BE49-F238E27FC236}">
                <a16:creationId xmlns:a16="http://schemas.microsoft.com/office/drawing/2014/main" id="{8A8DEEB3-1DBD-4A2A-923B-22EFE37AE8A8}"/>
              </a:ext>
            </a:extLst>
          </p:cNvPr>
          <p:cNvGrpSpPr/>
          <p:nvPr>
            <p:custDataLst>
              <p:tags r:id="rId1"/>
            </p:custDataLst>
          </p:nvPr>
        </p:nvGrpSpPr>
        <p:grpSpPr>
          <a:xfrm>
            <a:off x="1748433" y="1761897"/>
            <a:ext cx="869947" cy="812318"/>
            <a:chOff x="6546853" y="1310911"/>
            <a:chExt cx="939797" cy="877541"/>
          </a:xfrm>
        </p:grpSpPr>
        <p:grpSp>
          <p:nvGrpSpPr>
            <p:cNvPr id="60" name="组合 59">
              <a:extLst>
                <a:ext uri="{FF2B5EF4-FFF2-40B4-BE49-F238E27FC236}">
                  <a16:creationId xmlns:a16="http://schemas.microsoft.com/office/drawing/2014/main" id="{873670BC-6154-4616-A752-1E17A7D123ED}"/>
                </a:ext>
              </a:extLst>
            </p:cNvPr>
            <p:cNvGrpSpPr/>
            <p:nvPr/>
          </p:nvGrpSpPr>
          <p:grpSpPr>
            <a:xfrm>
              <a:off x="6546853" y="1310911"/>
              <a:ext cx="939797" cy="877541"/>
              <a:chOff x="6546853" y="1989140"/>
              <a:chExt cx="2046442" cy="1910878"/>
            </a:xfrm>
          </p:grpSpPr>
          <p:sp>
            <p:nvSpPr>
              <p:cNvPr id="62" name="矩形: 圆角 61">
                <a:extLst>
                  <a:ext uri="{FF2B5EF4-FFF2-40B4-BE49-F238E27FC236}">
                    <a16:creationId xmlns:a16="http://schemas.microsoft.com/office/drawing/2014/main" id="{E602F477-A760-4E75-B701-1461BF402A2C}"/>
                  </a:ext>
                </a:extLst>
              </p:cNvPr>
              <p:cNvSpPr/>
              <p:nvPr/>
            </p:nvSpPr>
            <p:spPr>
              <a:xfrm>
                <a:off x="6686756" y="2086134"/>
                <a:ext cx="1906539" cy="1813884"/>
              </a:xfrm>
              <a:prstGeom prst="roundRect">
                <a:avLst/>
              </a:prstGeom>
              <a:solidFill>
                <a:srgbClr val="FF5B5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63" name="组合 62">
                <a:extLst>
                  <a:ext uri="{FF2B5EF4-FFF2-40B4-BE49-F238E27FC236}">
                    <a16:creationId xmlns:a16="http://schemas.microsoft.com/office/drawing/2014/main" id="{1E016EE7-DEEB-408F-AE98-9A081070F65B}"/>
                  </a:ext>
                </a:extLst>
              </p:cNvPr>
              <p:cNvGrpSpPr/>
              <p:nvPr/>
            </p:nvGrpSpPr>
            <p:grpSpPr>
              <a:xfrm>
                <a:off x="6546853" y="1989140"/>
                <a:ext cx="1884364" cy="1785939"/>
                <a:chOff x="6546853" y="1989140"/>
                <a:chExt cx="1884364" cy="1785939"/>
              </a:xfrm>
            </p:grpSpPr>
            <p:sp>
              <p:nvSpPr>
                <p:cNvPr id="64" name="Freeform 31">
                  <a:extLst>
                    <a:ext uri="{FF2B5EF4-FFF2-40B4-BE49-F238E27FC236}">
                      <a16:creationId xmlns:a16="http://schemas.microsoft.com/office/drawing/2014/main" id="{A653C8A3-46AB-4C7E-B16F-01756C8D989D}"/>
                    </a:ext>
                  </a:extLst>
                </p:cNvPr>
                <p:cNvSpPr>
                  <a:spLocks/>
                </p:cNvSpPr>
                <p:nvPr/>
              </p:nvSpPr>
              <p:spPr bwMode="auto">
                <a:xfrm>
                  <a:off x="6708779" y="3473454"/>
                  <a:ext cx="1722438" cy="301625"/>
                </a:xfrm>
                <a:custGeom>
                  <a:avLst/>
                  <a:gdLst>
                    <a:gd name="T0" fmla="*/ 404 w 404"/>
                    <a:gd name="T1" fmla="*/ 0 h 71"/>
                    <a:gd name="T2" fmla="*/ 404 w 404"/>
                    <a:gd name="T3" fmla="*/ 22 h 71"/>
                    <a:gd name="T4" fmla="*/ 357 w 404"/>
                    <a:gd name="T5" fmla="*/ 71 h 71"/>
                    <a:gd name="T6" fmla="*/ 8 w 404"/>
                    <a:gd name="T7" fmla="*/ 71 h 71"/>
                    <a:gd name="T8" fmla="*/ 0 w 404"/>
                    <a:gd name="T9" fmla="*/ 70 h 71"/>
                  </a:gdLst>
                  <a:ahLst/>
                  <a:cxnLst>
                    <a:cxn ang="0">
                      <a:pos x="T0" y="T1"/>
                    </a:cxn>
                    <a:cxn ang="0">
                      <a:pos x="T2" y="T3"/>
                    </a:cxn>
                    <a:cxn ang="0">
                      <a:pos x="T4" y="T5"/>
                    </a:cxn>
                    <a:cxn ang="0">
                      <a:pos x="T6" y="T7"/>
                    </a:cxn>
                    <a:cxn ang="0">
                      <a:pos x="T8" y="T9"/>
                    </a:cxn>
                  </a:cxnLst>
                  <a:rect l="0" t="0" r="r" b="b"/>
                  <a:pathLst>
                    <a:path w="404" h="71">
                      <a:moveTo>
                        <a:pt x="404" y="0"/>
                      </a:moveTo>
                      <a:cubicBezTo>
                        <a:pt x="404" y="22"/>
                        <a:pt x="404" y="22"/>
                        <a:pt x="404" y="22"/>
                      </a:cubicBezTo>
                      <a:cubicBezTo>
                        <a:pt x="404" y="49"/>
                        <a:pt x="383" y="71"/>
                        <a:pt x="357" y="71"/>
                      </a:cubicBezTo>
                      <a:cubicBezTo>
                        <a:pt x="8" y="71"/>
                        <a:pt x="8" y="71"/>
                        <a:pt x="8" y="71"/>
                      </a:cubicBezTo>
                      <a:cubicBezTo>
                        <a:pt x="6" y="71"/>
                        <a:pt x="3" y="70"/>
                        <a:pt x="0" y="70"/>
                      </a:cubicBez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65" name="Line 38">
                  <a:extLst>
                    <a:ext uri="{FF2B5EF4-FFF2-40B4-BE49-F238E27FC236}">
                      <a16:creationId xmlns:a16="http://schemas.microsoft.com/office/drawing/2014/main" id="{B51E281E-82E9-4A1C-933D-8B8663E87618}"/>
                    </a:ext>
                  </a:extLst>
                </p:cNvPr>
                <p:cNvSpPr>
                  <a:spLocks noChangeShapeType="1"/>
                </p:cNvSpPr>
                <p:nvPr/>
              </p:nvSpPr>
              <p:spPr bwMode="auto">
                <a:xfrm flipH="1">
                  <a:off x="7518404" y="3775079"/>
                  <a:ext cx="328613" cy="0"/>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66" name="Line 44">
                  <a:extLst>
                    <a:ext uri="{FF2B5EF4-FFF2-40B4-BE49-F238E27FC236}">
                      <a16:creationId xmlns:a16="http://schemas.microsoft.com/office/drawing/2014/main" id="{BE5AC693-0C00-4220-B83C-5D41D764426F}"/>
                    </a:ext>
                  </a:extLst>
                </p:cNvPr>
                <p:cNvSpPr>
                  <a:spLocks noChangeShapeType="1"/>
                </p:cNvSpPr>
                <p:nvPr/>
              </p:nvSpPr>
              <p:spPr bwMode="auto">
                <a:xfrm flipV="1">
                  <a:off x="6546854" y="2547940"/>
                  <a:ext cx="0" cy="136525"/>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67" name="Freeform 45">
                  <a:extLst>
                    <a:ext uri="{FF2B5EF4-FFF2-40B4-BE49-F238E27FC236}">
                      <a16:creationId xmlns:a16="http://schemas.microsoft.com/office/drawing/2014/main" id="{33A61FB2-32C6-4AE6-9697-65835878EFD6}"/>
                    </a:ext>
                  </a:extLst>
                </p:cNvPr>
                <p:cNvSpPr>
                  <a:spLocks/>
                </p:cNvSpPr>
                <p:nvPr/>
              </p:nvSpPr>
              <p:spPr bwMode="auto">
                <a:xfrm>
                  <a:off x="6546853" y="2841940"/>
                  <a:ext cx="161967" cy="929965"/>
                </a:xfrm>
                <a:custGeom>
                  <a:avLst/>
                  <a:gdLst>
                    <a:gd name="T0" fmla="*/ 238 w 238"/>
                    <a:gd name="T1" fmla="*/ 47 h 278"/>
                    <a:gd name="T2" fmla="*/ 219 w 238"/>
                    <a:gd name="T3" fmla="*/ 13 h 278"/>
                    <a:gd name="T4" fmla="*/ 186 w 238"/>
                    <a:gd name="T5" fmla="*/ 13 h 278"/>
                    <a:gd name="T6" fmla="*/ 38 w 238"/>
                    <a:gd name="T7" fmla="*/ 278 h 278"/>
                    <a:gd name="T8" fmla="*/ 0 w 238"/>
                    <a:gd name="T9" fmla="*/ 230 h 278"/>
                    <a:gd name="T10" fmla="*/ 0 w 238"/>
                    <a:gd name="T11" fmla="*/ 60 h 278"/>
                    <a:gd name="connsiteX0" fmla="*/ 9202 w 9202"/>
                    <a:gd name="connsiteY0" fmla="*/ 351 h 9883"/>
                    <a:gd name="connsiteX1" fmla="*/ 7815 w 9202"/>
                    <a:gd name="connsiteY1" fmla="*/ 351 h 9883"/>
                    <a:gd name="connsiteX2" fmla="*/ 1597 w 9202"/>
                    <a:gd name="connsiteY2" fmla="*/ 9883 h 9883"/>
                    <a:gd name="connsiteX3" fmla="*/ 0 w 9202"/>
                    <a:gd name="connsiteY3" fmla="*/ 8156 h 9883"/>
                    <a:gd name="connsiteX4" fmla="*/ 0 w 9202"/>
                    <a:gd name="connsiteY4" fmla="*/ 2041 h 9883"/>
                    <a:gd name="connsiteX0" fmla="*/ 8493 w 8493"/>
                    <a:gd name="connsiteY0" fmla="*/ 0 h 9645"/>
                    <a:gd name="connsiteX1" fmla="*/ 1735 w 8493"/>
                    <a:gd name="connsiteY1" fmla="*/ 9645 h 9645"/>
                    <a:gd name="connsiteX2" fmla="*/ 0 w 8493"/>
                    <a:gd name="connsiteY2" fmla="*/ 7898 h 9645"/>
                    <a:gd name="connsiteX3" fmla="*/ 0 w 8493"/>
                    <a:gd name="connsiteY3" fmla="*/ 1710 h 9645"/>
                    <a:gd name="connsiteX0" fmla="*/ 2043 w 2043"/>
                    <a:gd name="connsiteY0" fmla="*/ 8227 h 8227"/>
                    <a:gd name="connsiteX1" fmla="*/ 0 w 2043"/>
                    <a:gd name="connsiteY1" fmla="*/ 6416 h 8227"/>
                    <a:gd name="connsiteX2" fmla="*/ 0 w 2043"/>
                    <a:gd name="connsiteY2" fmla="*/ 0 h 8227"/>
                  </a:gdLst>
                  <a:ahLst/>
                  <a:cxnLst>
                    <a:cxn ang="0">
                      <a:pos x="connsiteX0" y="connsiteY0"/>
                    </a:cxn>
                    <a:cxn ang="0">
                      <a:pos x="connsiteX1" y="connsiteY1"/>
                    </a:cxn>
                    <a:cxn ang="0">
                      <a:pos x="connsiteX2" y="connsiteY2"/>
                    </a:cxn>
                  </a:cxnLst>
                  <a:rect l="l" t="t" r="r" b="b"/>
                  <a:pathLst>
                    <a:path w="2043" h="8227">
                      <a:moveTo>
                        <a:pt x="2043" y="8227"/>
                      </a:moveTo>
                      <a:cubicBezTo>
                        <a:pt x="914" y="8076"/>
                        <a:pt x="0" y="7322"/>
                        <a:pt x="0" y="6416"/>
                      </a:cubicBezTo>
                      <a:lnTo>
                        <a:pt x="0" y="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68" name="Freeform 43">
                  <a:extLst>
                    <a:ext uri="{FF2B5EF4-FFF2-40B4-BE49-F238E27FC236}">
                      <a16:creationId xmlns:a16="http://schemas.microsoft.com/office/drawing/2014/main" id="{A059BCB6-6C24-4ED1-86E2-4BBC037D460D}"/>
                    </a:ext>
                  </a:extLst>
                </p:cNvPr>
                <p:cNvSpPr>
                  <a:spLocks/>
                </p:cNvSpPr>
                <p:nvPr/>
              </p:nvSpPr>
              <p:spPr bwMode="auto">
                <a:xfrm>
                  <a:off x="6546854" y="1989140"/>
                  <a:ext cx="1884363" cy="1484314"/>
                </a:xfrm>
                <a:custGeom>
                  <a:avLst/>
                  <a:gdLst>
                    <a:gd name="T0" fmla="*/ 0 w 442"/>
                    <a:gd name="T1" fmla="*/ 72 h 348"/>
                    <a:gd name="T2" fmla="*/ 0 w 442"/>
                    <a:gd name="T3" fmla="*/ 49 h 348"/>
                    <a:gd name="T4" fmla="*/ 46 w 442"/>
                    <a:gd name="T5" fmla="*/ 0 h 348"/>
                    <a:gd name="T6" fmla="*/ 395 w 442"/>
                    <a:gd name="T7" fmla="*/ 0 h 348"/>
                    <a:gd name="T8" fmla="*/ 442 w 442"/>
                    <a:gd name="T9" fmla="*/ 49 h 348"/>
                    <a:gd name="T10" fmla="*/ 442 w 442"/>
                    <a:gd name="T11" fmla="*/ 348 h 348"/>
                    <a:gd name="T12" fmla="*/ 410 w 442"/>
                    <a:gd name="T13" fmla="*/ 291 h 348"/>
                    <a:gd name="connsiteX0" fmla="*/ 0 w 10000"/>
                    <a:gd name="connsiteY0" fmla="*/ 2069 h 10000"/>
                    <a:gd name="connsiteX1" fmla="*/ 0 w 10000"/>
                    <a:gd name="connsiteY1" fmla="*/ 1408 h 10000"/>
                    <a:gd name="connsiteX2" fmla="*/ 1041 w 10000"/>
                    <a:gd name="connsiteY2" fmla="*/ 0 h 10000"/>
                    <a:gd name="connsiteX3" fmla="*/ 8937 w 10000"/>
                    <a:gd name="connsiteY3" fmla="*/ 0 h 10000"/>
                    <a:gd name="connsiteX4" fmla="*/ 10000 w 10000"/>
                    <a:gd name="connsiteY4" fmla="*/ 1408 h 10000"/>
                    <a:gd name="connsiteX5" fmla="*/ 1000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69"/>
                      </a:moveTo>
                      <a:lnTo>
                        <a:pt x="0" y="1408"/>
                      </a:lnTo>
                      <a:cubicBezTo>
                        <a:pt x="0" y="632"/>
                        <a:pt x="475" y="0"/>
                        <a:pt x="1041" y="0"/>
                      </a:cubicBezTo>
                      <a:lnTo>
                        <a:pt x="8937" y="0"/>
                      </a:lnTo>
                      <a:cubicBezTo>
                        <a:pt x="9525" y="0"/>
                        <a:pt x="10000" y="632"/>
                        <a:pt x="10000" y="1408"/>
                      </a:cubicBezTo>
                      <a:lnTo>
                        <a:pt x="10000" y="1000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grpSp>
        </p:grpSp>
        <p:sp>
          <p:nvSpPr>
            <p:cNvPr id="61" name="文本框 60">
              <a:extLst>
                <a:ext uri="{FF2B5EF4-FFF2-40B4-BE49-F238E27FC236}">
                  <a16:creationId xmlns:a16="http://schemas.microsoft.com/office/drawing/2014/main" id="{42431CC4-A851-4A63-B596-762E41EFC697}"/>
                </a:ext>
              </a:extLst>
            </p:cNvPr>
            <p:cNvSpPr txBox="1"/>
            <p:nvPr/>
          </p:nvSpPr>
          <p:spPr>
            <a:xfrm>
              <a:off x="6690340" y="1498160"/>
              <a:ext cx="621393" cy="498733"/>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rPr>
                <a:t>01</a:t>
              </a: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endParaRPr>
            </a:p>
          </p:txBody>
        </p:sp>
      </p:grpSp>
      <p:grpSp>
        <p:nvGrpSpPr>
          <p:cNvPr id="69" name="PA_库_组合 88">
            <a:extLst>
              <a:ext uri="{FF2B5EF4-FFF2-40B4-BE49-F238E27FC236}">
                <a16:creationId xmlns:a16="http://schemas.microsoft.com/office/drawing/2014/main" id="{D0CBAFBE-2848-4B97-8752-83BA4D15B1E2}"/>
              </a:ext>
            </a:extLst>
          </p:cNvPr>
          <p:cNvGrpSpPr/>
          <p:nvPr>
            <p:custDataLst>
              <p:tags r:id="rId2"/>
            </p:custDataLst>
          </p:nvPr>
        </p:nvGrpSpPr>
        <p:grpSpPr>
          <a:xfrm>
            <a:off x="2231288" y="2842673"/>
            <a:ext cx="869947" cy="812318"/>
            <a:chOff x="6546853" y="1310911"/>
            <a:chExt cx="939797" cy="877541"/>
          </a:xfrm>
        </p:grpSpPr>
        <p:grpSp>
          <p:nvGrpSpPr>
            <p:cNvPr id="70" name="组合 69">
              <a:extLst>
                <a:ext uri="{FF2B5EF4-FFF2-40B4-BE49-F238E27FC236}">
                  <a16:creationId xmlns:a16="http://schemas.microsoft.com/office/drawing/2014/main" id="{8F03322B-023E-400E-88B5-49158ACEC279}"/>
                </a:ext>
              </a:extLst>
            </p:cNvPr>
            <p:cNvGrpSpPr/>
            <p:nvPr/>
          </p:nvGrpSpPr>
          <p:grpSpPr>
            <a:xfrm>
              <a:off x="6546853" y="1310911"/>
              <a:ext cx="939797" cy="877541"/>
              <a:chOff x="6546853" y="1989140"/>
              <a:chExt cx="2046442" cy="1910878"/>
            </a:xfrm>
          </p:grpSpPr>
          <p:sp>
            <p:nvSpPr>
              <p:cNvPr id="72" name="矩形: 圆角 71">
                <a:extLst>
                  <a:ext uri="{FF2B5EF4-FFF2-40B4-BE49-F238E27FC236}">
                    <a16:creationId xmlns:a16="http://schemas.microsoft.com/office/drawing/2014/main" id="{66A50C93-847F-4203-9871-8FC78D2FA5BD}"/>
                  </a:ext>
                </a:extLst>
              </p:cNvPr>
              <p:cNvSpPr/>
              <p:nvPr/>
            </p:nvSpPr>
            <p:spPr>
              <a:xfrm>
                <a:off x="6686756" y="2086134"/>
                <a:ext cx="1906539" cy="1813884"/>
              </a:xfrm>
              <a:prstGeom prst="roundRect">
                <a:avLst/>
              </a:prstGeom>
              <a:solidFill>
                <a:srgbClr val="FCC25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73" name="组合 72">
                <a:extLst>
                  <a:ext uri="{FF2B5EF4-FFF2-40B4-BE49-F238E27FC236}">
                    <a16:creationId xmlns:a16="http://schemas.microsoft.com/office/drawing/2014/main" id="{0D3A0F7B-8BEB-4EF5-98FB-F6F3E41ED9C1}"/>
                  </a:ext>
                </a:extLst>
              </p:cNvPr>
              <p:cNvGrpSpPr/>
              <p:nvPr/>
            </p:nvGrpSpPr>
            <p:grpSpPr>
              <a:xfrm>
                <a:off x="6546853" y="1989140"/>
                <a:ext cx="1884364" cy="1785939"/>
                <a:chOff x="6546853" y="1989140"/>
                <a:chExt cx="1884364" cy="1785939"/>
              </a:xfrm>
            </p:grpSpPr>
            <p:sp>
              <p:nvSpPr>
                <p:cNvPr id="74" name="Freeform 31">
                  <a:extLst>
                    <a:ext uri="{FF2B5EF4-FFF2-40B4-BE49-F238E27FC236}">
                      <a16:creationId xmlns:a16="http://schemas.microsoft.com/office/drawing/2014/main" id="{1C65FF8E-47AC-461F-B445-BDE05F4521F2}"/>
                    </a:ext>
                  </a:extLst>
                </p:cNvPr>
                <p:cNvSpPr>
                  <a:spLocks/>
                </p:cNvSpPr>
                <p:nvPr/>
              </p:nvSpPr>
              <p:spPr bwMode="auto">
                <a:xfrm>
                  <a:off x="6708779" y="3473454"/>
                  <a:ext cx="1722438" cy="301625"/>
                </a:xfrm>
                <a:custGeom>
                  <a:avLst/>
                  <a:gdLst>
                    <a:gd name="T0" fmla="*/ 404 w 404"/>
                    <a:gd name="T1" fmla="*/ 0 h 71"/>
                    <a:gd name="T2" fmla="*/ 404 w 404"/>
                    <a:gd name="T3" fmla="*/ 22 h 71"/>
                    <a:gd name="T4" fmla="*/ 357 w 404"/>
                    <a:gd name="T5" fmla="*/ 71 h 71"/>
                    <a:gd name="T6" fmla="*/ 8 w 404"/>
                    <a:gd name="T7" fmla="*/ 71 h 71"/>
                    <a:gd name="T8" fmla="*/ 0 w 404"/>
                    <a:gd name="T9" fmla="*/ 70 h 71"/>
                  </a:gdLst>
                  <a:ahLst/>
                  <a:cxnLst>
                    <a:cxn ang="0">
                      <a:pos x="T0" y="T1"/>
                    </a:cxn>
                    <a:cxn ang="0">
                      <a:pos x="T2" y="T3"/>
                    </a:cxn>
                    <a:cxn ang="0">
                      <a:pos x="T4" y="T5"/>
                    </a:cxn>
                    <a:cxn ang="0">
                      <a:pos x="T6" y="T7"/>
                    </a:cxn>
                    <a:cxn ang="0">
                      <a:pos x="T8" y="T9"/>
                    </a:cxn>
                  </a:cxnLst>
                  <a:rect l="0" t="0" r="r" b="b"/>
                  <a:pathLst>
                    <a:path w="404" h="71">
                      <a:moveTo>
                        <a:pt x="404" y="0"/>
                      </a:moveTo>
                      <a:cubicBezTo>
                        <a:pt x="404" y="22"/>
                        <a:pt x="404" y="22"/>
                        <a:pt x="404" y="22"/>
                      </a:cubicBezTo>
                      <a:cubicBezTo>
                        <a:pt x="404" y="49"/>
                        <a:pt x="383" y="71"/>
                        <a:pt x="357" y="71"/>
                      </a:cubicBezTo>
                      <a:cubicBezTo>
                        <a:pt x="8" y="71"/>
                        <a:pt x="8" y="71"/>
                        <a:pt x="8" y="71"/>
                      </a:cubicBezTo>
                      <a:cubicBezTo>
                        <a:pt x="6" y="71"/>
                        <a:pt x="3" y="70"/>
                        <a:pt x="0" y="70"/>
                      </a:cubicBez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75" name="Line 38">
                  <a:extLst>
                    <a:ext uri="{FF2B5EF4-FFF2-40B4-BE49-F238E27FC236}">
                      <a16:creationId xmlns:a16="http://schemas.microsoft.com/office/drawing/2014/main" id="{475AB2BE-4004-4559-9FF1-BC8E0CD77A86}"/>
                    </a:ext>
                  </a:extLst>
                </p:cNvPr>
                <p:cNvSpPr>
                  <a:spLocks noChangeShapeType="1"/>
                </p:cNvSpPr>
                <p:nvPr/>
              </p:nvSpPr>
              <p:spPr bwMode="auto">
                <a:xfrm flipH="1">
                  <a:off x="7518404" y="3775079"/>
                  <a:ext cx="328613" cy="0"/>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76" name="Line 44">
                  <a:extLst>
                    <a:ext uri="{FF2B5EF4-FFF2-40B4-BE49-F238E27FC236}">
                      <a16:creationId xmlns:a16="http://schemas.microsoft.com/office/drawing/2014/main" id="{4741D65F-DAEB-4427-A990-BC9939085845}"/>
                    </a:ext>
                  </a:extLst>
                </p:cNvPr>
                <p:cNvSpPr>
                  <a:spLocks noChangeShapeType="1"/>
                </p:cNvSpPr>
                <p:nvPr/>
              </p:nvSpPr>
              <p:spPr bwMode="auto">
                <a:xfrm flipV="1">
                  <a:off x="6546854" y="2547940"/>
                  <a:ext cx="0" cy="136525"/>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77" name="Freeform 45">
                  <a:extLst>
                    <a:ext uri="{FF2B5EF4-FFF2-40B4-BE49-F238E27FC236}">
                      <a16:creationId xmlns:a16="http://schemas.microsoft.com/office/drawing/2014/main" id="{9AB15447-0A65-49E0-8743-DAE829A61C8D}"/>
                    </a:ext>
                  </a:extLst>
                </p:cNvPr>
                <p:cNvSpPr>
                  <a:spLocks/>
                </p:cNvSpPr>
                <p:nvPr/>
              </p:nvSpPr>
              <p:spPr bwMode="auto">
                <a:xfrm>
                  <a:off x="6546853" y="2841940"/>
                  <a:ext cx="161967" cy="929965"/>
                </a:xfrm>
                <a:custGeom>
                  <a:avLst/>
                  <a:gdLst>
                    <a:gd name="T0" fmla="*/ 238 w 238"/>
                    <a:gd name="T1" fmla="*/ 47 h 278"/>
                    <a:gd name="T2" fmla="*/ 219 w 238"/>
                    <a:gd name="T3" fmla="*/ 13 h 278"/>
                    <a:gd name="T4" fmla="*/ 186 w 238"/>
                    <a:gd name="T5" fmla="*/ 13 h 278"/>
                    <a:gd name="T6" fmla="*/ 38 w 238"/>
                    <a:gd name="T7" fmla="*/ 278 h 278"/>
                    <a:gd name="T8" fmla="*/ 0 w 238"/>
                    <a:gd name="T9" fmla="*/ 230 h 278"/>
                    <a:gd name="T10" fmla="*/ 0 w 238"/>
                    <a:gd name="T11" fmla="*/ 60 h 278"/>
                    <a:gd name="connsiteX0" fmla="*/ 9202 w 9202"/>
                    <a:gd name="connsiteY0" fmla="*/ 351 h 9883"/>
                    <a:gd name="connsiteX1" fmla="*/ 7815 w 9202"/>
                    <a:gd name="connsiteY1" fmla="*/ 351 h 9883"/>
                    <a:gd name="connsiteX2" fmla="*/ 1597 w 9202"/>
                    <a:gd name="connsiteY2" fmla="*/ 9883 h 9883"/>
                    <a:gd name="connsiteX3" fmla="*/ 0 w 9202"/>
                    <a:gd name="connsiteY3" fmla="*/ 8156 h 9883"/>
                    <a:gd name="connsiteX4" fmla="*/ 0 w 9202"/>
                    <a:gd name="connsiteY4" fmla="*/ 2041 h 9883"/>
                    <a:gd name="connsiteX0" fmla="*/ 8493 w 8493"/>
                    <a:gd name="connsiteY0" fmla="*/ 0 h 9645"/>
                    <a:gd name="connsiteX1" fmla="*/ 1735 w 8493"/>
                    <a:gd name="connsiteY1" fmla="*/ 9645 h 9645"/>
                    <a:gd name="connsiteX2" fmla="*/ 0 w 8493"/>
                    <a:gd name="connsiteY2" fmla="*/ 7898 h 9645"/>
                    <a:gd name="connsiteX3" fmla="*/ 0 w 8493"/>
                    <a:gd name="connsiteY3" fmla="*/ 1710 h 9645"/>
                    <a:gd name="connsiteX0" fmla="*/ 2043 w 2043"/>
                    <a:gd name="connsiteY0" fmla="*/ 8227 h 8227"/>
                    <a:gd name="connsiteX1" fmla="*/ 0 w 2043"/>
                    <a:gd name="connsiteY1" fmla="*/ 6416 h 8227"/>
                    <a:gd name="connsiteX2" fmla="*/ 0 w 2043"/>
                    <a:gd name="connsiteY2" fmla="*/ 0 h 8227"/>
                  </a:gdLst>
                  <a:ahLst/>
                  <a:cxnLst>
                    <a:cxn ang="0">
                      <a:pos x="connsiteX0" y="connsiteY0"/>
                    </a:cxn>
                    <a:cxn ang="0">
                      <a:pos x="connsiteX1" y="connsiteY1"/>
                    </a:cxn>
                    <a:cxn ang="0">
                      <a:pos x="connsiteX2" y="connsiteY2"/>
                    </a:cxn>
                  </a:cxnLst>
                  <a:rect l="l" t="t" r="r" b="b"/>
                  <a:pathLst>
                    <a:path w="2043" h="8227">
                      <a:moveTo>
                        <a:pt x="2043" y="8227"/>
                      </a:moveTo>
                      <a:cubicBezTo>
                        <a:pt x="914" y="8076"/>
                        <a:pt x="0" y="7322"/>
                        <a:pt x="0" y="6416"/>
                      </a:cubicBezTo>
                      <a:lnTo>
                        <a:pt x="0" y="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78" name="Freeform 43">
                  <a:extLst>
                    <a:ext uri="{FF2B5EF4-FFF2-40B4-BE49-F238E27FC236}">
                      <a16:creationId xmlns:a16="http://schemas.microsoft.com/office/drawing/2014/main" id="{41D9B92F-AF71-4726-BB41-B06E52389A35}"/>
                    </a:ext>
                  </a:extLst>
                </p:cNvPr>
                <p:cNvSpPr>
                  <a:spLocks/>
                </p:cNvSpPr>
                <p:nvPr/>
              </p:nvSpPr>
              <p:spPr bwMode="auto">
                <a:xfrm>
                  <a:off x="6546854" y="1989140"/>
                  <a:ext cx="1884363" cy="1484314"/>
                </a:xfrm>
                <a:custGeom>
                  <a:avLst/>
                  <a:gdLst>
                    <a:gd name="T0" fmla="*/ 0 w 442"/>
                    <a:gd name="T1" fmla="*/ 72 h 348"/>
                    <a:gd name="T2" fmla="*/ 0 w 442"/>
                    <a:gd name="T3" fmla="*/ 49 h 348"/>
                    <a:gd name="T4" fmla="*/ 46 w 442"/>
                    <a:gd name="T5" fmla="*/ 0 h 348"/>
                    <a:gd name="T6" fmla="*/ 395 w 442"/>
                    <a:gd name="T7" fmla="*/ 0 h 348"/>
                    <a:gd name="T8" fmla="*/ 442 w 442"/>
                    <a:gd name="T9" fmla="*/ 49 h 348"/>
                    <a:gd name="T10" fmla="*/ 442 w 442"/>
                    <a:gd name="T11" fmla="*/ 348 h 348"/>
                    <a:gd name="T12" fmla="*/ 410 w 442"/>
                    <a:gd name="T13" fmla="*/ 291 h 348"/>
                    <a:gd name="connsiteX0" fmla="*/ 0 w 10000"/>
                    <a:gd name="connsiteY0" fmla="*/ 2069 h 10000"/>
                    <a:gd name="connsiteX1" fmla="*/ 0 w 10000"/>
                    <a:gd name="connsiteY1" fmla="*/ 1408 h 10000"/>
                    <a:gd name="connsiteX2" fmla="*/ 1041 w 10000"/>
                    <a:gd name="connsiteY2" fmla="*/ 0 h 10000"/>
                    <a:gd name="connsiteX3" fmla="*/ 8937 w 10000"/>
                    <a:gd name="connsiteY3" fmla="*/ 0 h 10000"/>
                    <a:gd name="connsiteX4" fmla="*/ 10000 w 10000"/>
                    <a:gd name="connsiteY4" fmla="*/ 1408 h 10000"/>
                    <a:gd name="connsiteX5" fmla="*/ 1000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69"/>
                      </a:moveTo>
                      <a:lnTo>
                        <a:pt x="0" y="1408"/>
                      </a:lnTo>
                      <a:cubicBezTo>
                        <a:pt x="0" y="632"/>
                        <a:pt x="475" y="0"/>
                        <a:pt x="1041" y="0"/>
                      </a:cubicBezTo>
                      <a:lnTo>
                        <a:pt x="8937" y="0"/>
                      </a:lnTo>
                      <a:cubicBezTo>
                        <a:pt x="9525" y="0"/>
                        <a:pt x="10000" y="632"/>
                        <a:pt x="10000" y="1408"/>
                      </a:cubicBezTo>
                      <a:lnTo>
                        <a:pt x="10000" y="1000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grpSp>
        </p:grpSp>
        <p:sp>
          <p:nvSpPr>
            <p:cNvPr id="71" name="文本框 70">
              <a:extLst>
                <a:ext uri="{FF2B5EF4-FFF2-40B4-BE49-F238E27FC236}">
                  <a16:creationId xmlns:a16="http://schemas.microsoft.com/office/drawing/2014/main" id="{77C53478-9F98-41BF-8952-E11ED02C20B5}"/>
                </a:ext>
              </a:extLst>
            </p:cNvPr>
            <p:cNvSpPr txBox="1"/>
            <p:nvPr/>
          </p:nvSpPr>
          <p:spPr>
            <a:xfrm>
              <a:off x="6690340" y="1498160"/>
              <a:ext cx="621393" cy="498733"/>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rPr>
                <a:t>02</a:t>
              </a: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endParaRPr>
            </a:p>
          </p:txBody>
        </p:sp>
      </p:grpSp>
      <p:grpSp>
        <p:nvGrpSpPr>
          <p:cNvPr id="79" name="PA_库_组合 98">
            <a:extLst>
              <a:ext uri="{FF2B5EF4-FFF2-40B4-BE49-F238E27FC236}">
                <a16:creationId xmlns:a16="http://schemas.microsoft.com/office/drawing/2014/main" id="{3CF9AF05-ECFA-4BA2-9A82-EEF879600C84}"/>
              </a:ext>
            </a:extLst>
          </p:cNvPr>
          <p:cNvGrpSpPr/>
          <p:nvPr>
            <p:custDataLst>
              <p:tags r:id="rId3"/>
            </p:custDataLst>
          </p:nvPr>
        </p:nvGrpSpPr>
        <p:grpSpPr>
          <a:xfrm>
            <a:off x="2618380" y="3958767"/>
            <a:ext cx="869947" cy="816753"/>
            <a:chOff x="6546853" y="1310911"/>
            <a:chExt cx="939797" cy="877541"/>
          </a:xfrm>
        </p:grpSpPr>
        <p:grpSp>
          <p:nvGrpSpPr>
            <p:cNvPr id="80" name="组合 79">
              <a:extLst>
                <a:ext uri="{FF2B5EF4-FFF2-40B4-BE49-F238E27FC236}">
                  <a16:creationId xmlns:a16="http://schemas.microsoft.com/office/drawing/2014/main" id="{18E62670-1851-4642-ADD5-71D467BAC9FA}"/>
                </a:ext>
              </a:extLst>
            </p:cNvPr>
            <p:cNvGrpSpPr/>
            <p:nvPr/>
          </p:nvGrpSpPr>
          <p:grpSpPr>
            <a:xfrm>
              <a:off x="6546853" y="1310911"/>
              <a:ext cx="939797" cy="877541"/>
              <a:chOff x="6546853" y="1989140"/>
              <a:chExt cx="2046442" cy="1910878"/>
            </a:xfrm>
          </p:grpSpPr>
          <p:sp>
            <p:nvSpPr>
              <p:cNvPr id="82" name="矩形: 圆角 81">
                <a:extLst>
                  <a:ext uri="{FF2B5EF4-FFF2-40B4-BE49-F238E27FC236}">
                    <a16:creationId xmlns:a16="http://schemas.microsoft.com/office/drawing/2014/main" id="{9A4E20BF-1AC3-4E69-B817-F3620F10CEDF}"/>
                  </a:ext>
                </a:extLst>
              </p:cNvPr>
              <p:cNvSpPr/>
              <p:nvPr/>
            </p:nvSpPr>
            <p:spPr>
              <a:xfrm>
                <a:off x="6686756" y="2086134"/>
                <a:ext cx="1906539" cy="1813884"/>
              </a:xfrm>
              <a:prstGeom prst="roundRect">
                <a:avLst/>
              </a:prstGeom>
              <a:solidFill>
                <a:srgbClr val="7ECD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83" name="组合 82">
                <a:extLst>
                  <a:ext uri="{FF2B5EF4-FFF2-40B4-BE49-F238E27FC236}">
                    <a16:creationId xmlns:a16="http://schemas.microsoft.com/office/drawing/2014/main" id="{AF2A388D-2714-48C4-A7AE-066362409B0F}"/>
                  </a:ext>
                </a:extLst>
              </p:cNvPr>
              <p:cNvGrpSpPr/>
              <p:nvPr/>
            </p:nvGrpSpPr>
            <p:grpSpPr>
              <a:xfrm>
                <a:off x="6546853" y="1989140"/>
                <a:ext cx="1884364" cy="1785939"/>
                <a:chOff x="6546853" y="1989140"/>
                <a:chExt cx="1884364" cy="1785939"/>
              </a:xfrm>
            </p:grpSpPr>
            <p:sp>
              <p:nvSpPr>
                <p:cNvPr id="84" name="Freeform 31">
                  <a:extLst>
                    <a:ext uri="{FF2B5EF4-FFF2-40B4-BE49-F238E27FC236}">
                      <a16:creationId xmlns:a16="http://schemas.microsoft.com/office/drawing/2014/main" id="{15D24C89-8336-46C8-90AA-90F4F5580175}"/>
                    </a:ext>
                  </a:extLst>
                </p:cNvPr>
                <p:cNvSpPr>
                  <a:spLocks/>
                </p:cNvSpPr>
                <p:nvPr/>
              </p:nvSpPr>
              <p:spPr bwMode="auto">
                <a:xfrm>
                  <a:off x="6708779" y="3473454"/>
                  <a:ext cx="1722438" cy="301625"/>
                </a:xfrm>
                <a:custGeom>
                  <a:avLst/>
                  <a:gdLst>
                    <a:gd name="T0" fmla="*/ 404 w 404"/>
                    <a:gd name="T1" fmla="*/ 0 h 71"/>
                    <a:gd name="T2" fmla="*/ 404 w 404"/>
                    <a:gd name="T3" fmla="*/ 22 h 71"/>
                    <a:gd name="T4" fmla="*/ 357 w 404"/>
                    <a:gd name="T5" fmla="*/ 71 h 71"/>
                    <a:gd name="T6" fmla="*/ 8 w 404"/>
                    <a:gd name="T7" fmla="*/ 71 h 71"/>
                    <a:gd name="T8" fmla="*/ 0 w 404"/>
                    <a:gd name="T9" fmla="*/ 70 h 71"/>
                  </a:gdLst>
                  <a:ahLst/>
                  <a:cxnLst>
                    <a:cxn ang="0">
                      <a:pos x="T0" y="T1"/>
                    </a:cxn>
                    <a:cxn ang="0">
                      <a:pos x="T2" y="T3"/>
                    </a:cxn>
                    <a:cxn ang="0">
                      <a:pos x="T4" y="T5"/>
                    </a:cxn>
                    <a:cxn ang="0">
                      <a:pos x="T6" y="T7"/>
                    </a:cxn>
                    <a:cxn ang="0">
                      <a:pos x="T8" y="T9"/>
                    </a:cxn>
                  </a:cxnLst>
                  <a:rect l="0" t="0" r="r" b="b"/>
                  <a:pathLst>
                    <a:path w="404" h="71">
                      <a:moveTo>
                        <a:pt x="404" y="0"/>
                      </a:moveTo>
                      <a:cubicBezTo>
                        <a:pt x="404" y="22"/>
                        <a:pt x="404" y="22"/>
                        <a:pt x="404" y="22"/>
                      </a:cubicBezTo>
                      <a:cubicBezTo>
                        <a:pt x="404" y="49"/>
                        <a:pt x="383" y="71"/>
                        <a:pt x="357" y="71"/>
                      </a:cubicBezTo>
                      <a:cubicBezTo>
                        <a:pt x="8" y="71"/>
                        <a:pt x="8" y="71"/>
                        <a:pt x="8" y="71"/>
                      </a:cubicBezTo>
                      <a:cubicBezTo>
                        <a:pt x="6" y="71"/>
                        <a:pt x="3" y="70"/>
                        <a:pt x="0" y="70"/>
                      </a:cubicBez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5" name="Line 38">
                  <a:extLst>
                    <a:ext uri="{FF2B5EF4-FFF2-40B4-BE49-F238E27FC236}">
                      <a16:creationId xmlns:a16="http://schemas.microsoft.com/office/drawing/2014/main" id="{F91394CE-E6CE-4383-BAEE-EA275FF5E04B}"/>
                    </a:ext>
                  </a:extLst>
                </p:cNvPr>
                <p:cNvSpPr>
                  <a:spLocks noChangeShapeType="1"/>
                </p:cNvSpPr>
                <p:nvPr/>
              </p:nvSpPr>
              <p:spPr bwMode="auto">
                <a:xfrm flipH="1">
                  <a:off x="7518404" y="3775079"/>
                  <a:ext cx="328613" cy="0"/>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6" name="Line 44">
                  <a:extLst>
                    <a:ext uri="{FF2B5EF4-FFF2-40B4-BE49-F238E27FC236}">
                      <a16:creationId xmlns:a16="http://schemas.microsoft.com/office/drawing/2014/main" id="{1FE90ABA-512C-4A2C-8BE7-AF24522896AE}"/>
                    </a:ext>
                  </a:extLst>
                </p:cNvPr>
                <p:cNvSpPr>
                  <a:spLocks noChangeShapeType="1"/>
                </p:cNvSpPr>
                <p:nvPr/>
              </p:nvSpPr>
              <p:spPr bwMode="auto">
                <a:xfrm flipV="1">
                  <a:off x="6546854" y="2547940"/>
                  <a:ext cx="0" cy="136525"/>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7" name="Freeform 45">
                  <a:extLst>
                    <a:ext uri="{FF2B5EF4-FFF2-40B4-BE49-F238E27FC236}">
                      <a16:creationId xmlns:a16="http://schemas.microsoft.com/office/drawing/2014/main" id="{26D97BEE-49DC-4D90-9E8C-B6DE3E0DCB78}"/>
                    </a:ext>
                  </a:extLst>
                </p:cNvPr>
                <p:cNvSpPr>
                  <a:spLocks/>
                </p:cNvSpPr>
                <p:nvPr/>
              </p:nvSpPr>
              <p:spPr bwMode="auto">
                <a:xfrm>
                  <a:off x="6546853" y="2841940"/>
                  <a:ext cx="161967" cy="929965"/>
                </a:xfrm>
                <a:custGeom>
                  <a:avLst/>
                  <a:gdLst>
                    <a:gd name="T0" fmla="*/ 238 w 238"/>
                    <a:gd name="T1" fmla="*/ 47 h 278"/>
                    <a:gd name="T2" fmla="*/ 219 w 238"/>
                    <a:gd name="T3" fmla="*/ 13 h 278"/>
                    <a:gd name="T4" fmla="*/ 186 w 238"/>
                    <a:gd name="T5" fmla="*/ 13 h 278"/>
                    <a:gd name="T6" fmla="*/ 38 w 238"/>
                    <a:gd name="T7" fmla="*/ 278 h 278"/>
                    <a:gd name="T8" fmla="*/ 0 w 238"/>
                    <a:gd name="T9" fmla="*/ 230 h 278"/>
                    <a:gd name="T10" fmla="*/ 0 w 238"/>
                    <a:gd name="T11" fmla="*/ 60 h 278"/>
                    <a:gd name="connsiteX0" fmla="*/ 9202 w 9202"/>
                    <a:gd name="connsiteY0" fmla="*/ 351 h 9883"/>
                    <a:gd name="connsiteX1" fmla="*/ 7815 w 9202"/>
                    <a:gd name="connsiteY1" fmla="*/ 351 h 9883"/>
                    <a:gd name="connsiteX2" fmla="*/ 1597 w 9202"/>
                    <a:gd name="connsiteY2" fmla="*/ 9883 h 9883"/>
                    <a:gd name="connsiteX3" fmla="*/ 0 w 9202"/>
                    <a:gd name="connsiteY3" fmla="*/ 8156 h 9883"/>
                    <a:gd name="connsiteX4" fmla="*/ 0 w 9202"/>
                    <a:gd name="connsiteY4" fmla="*/ 2041 h 9883"/>
                    <a:gd name="connsiteX0" fmla="*/ 8493 w 8493"/>
                    <a:gd name="connsiteY0" fmla="*/ 0 h 9645"/>
                    <a:gd name="connsiteX1" fmla="*/ 1735 w 8493"/>
                    <a:gd name="connsiteY1" fmla="*/ 9645 h 9645"/>
                    <a:gd name="connsiteX2" fmla="*/ 0 w 8493"/>
                    <a:gd name="connsiteY2" fmla="*/ 7898 h 9645"/>
                    <a:gd name="connsiteX3" fmla="*/ 0 w 8493"/>
                    <a:gd name="connsiteY3" fmla="*/ 1710 h 9645"/>
                    <a:gd name="connsiteX0" fmla="*/ 2043 w 2043"/>
                    <a:gd name="connsiteY0" fmla="*/ 8227 h 8227"/>
                    <a:gd name="connsiteX1" fmla="*/ 0 w 2043"/>
                    <a:gd name="connsiteY1" fmla="*/ 6416 h 8227"/>
                    <a:gd name="connsiteX2" fmla="*/ 0 w 2043"/>
                    <a:gd name="connsiteY2" fmla="*/ 0 h 8227"/>
                  </a:gdLst>
                  <a:ahLst/>
                  <a:cxnLst>
                    <a:cxn ang="0">
                      <a:pos x="connsiteX0" y="connsiteY0"/>
                    </a:cxn>
                    <a:cxn ang="0">
                      <a:pos x="connsiteX1" y="connsiteY1"/>
                    </a:cxn>
                    <a:cxn ang="0">
                      <a:pos x="connsiteX2" y="connsiteY2"/>
                    </a:cxn>
                  </a:cxnLst>
                  <a:rect l="l" t="t" r="r" b="b"/>
                  <a:pathLst>
                    <a:path w="2043" h="8227">
                      <a:moveTo>
                        <a:pt x="2043" y="8227"/>
                      </a:moveTo>
                      <a:cubicBezTo>
                        <a:pt x="914" y="8076"/>
                        <a:pt x="0" y="7322"/>
                        <a:pt x="0" y="6416"/>
                      </a:cubicBezTo>
                      <a:lnTo>
                        <a:pt x="0" y="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88" name="Freeform 43">
                  <a:extLst>
                    <a:ext uri="{FF2B5EF4-FFF2-40B4-BE49-F238E27FC236}">
                      <a16:creationId xmlns:a16="http://schemas.microsoft.com/office/drawing/2014/main" id="{429A3FB9-6356-459C-B6D4-3781B4BD6736}"/>
                    </a:ext>
                  </a:extLst>
                </p:cNvPr>
                <p:cNvSpPr>
                  <a:spLocks/>
                </p:cNvSpPr>
                <p:nvPr/>
              </p:nvSpPr>
              <p:spPr bwMode="auto">
                <a:xfrm>
                  <a:off x="6546854" y="1989140"/>
                  <a:ext cx="1884363" cy="1484314"/>
                </a:xfrm>
                <a:custGeom>
                  <a:avLst/>
                  <a:gdLst>
                    <a:gd name="T0" fmla="*/ 0 w 442"/>
                    <a:gd name="T1" fmla="*/ 72 h 348"/>
                    <a:gd name="T2" fmla="*/ 0 w 442"/>
                    <a:gd name="T3" fmla="*/ 49 h 348"/>
                    <a:gd name="T4" fmla="*/ 46 w 442"/>
                    <a:gd name="T5" fmla="*/ 0 h 348"/>
                    <a:gd name="T6" fmla="*/ 395 w 442"/>
                    <a:gd name="T7" fmla="*/ 0 h 348"/>
                    <a:gd name="T8" fmla="*/ 442 w 442"/>
                    <a:gd name="T9" fmla="*/ 49 h 348"/>
                    <a:gd name="T10" fmla="*/ 442 w 442"/>
                    <a:gd name="T11" fmla="*/ 348 h 348"/>
                    <a:gd name="T12" fmla="*/ 410 w 442"/>
                    <a:gd name="T13" fmla="*/ 291 h 348"/>
                    <a:gd name="connsiteX0" fmla="*/ 0 w 10000"/>
                    <a:gd name="connsiteY0" fmla="*/ 2069 h 10000"/>
                    <a:gd name="connsiteX1" fmla="*/ 0 w 10000"/>
                    <a:gd name="connsiteY1" fmla="*/ 1408 h 10000"/>
                    <a:gd name="connsiteX2" fmla="*/ 1041 w 10000"/>
                    <a:gd name="connsiteY2" fmla="*/ 0 h 10000"/>
                    <a:gd name="connsiteX3" fmla="*/ 8937 w 10000"/>
                    <a:gd name="connsiteY3" fmla="*/ 0 h 10000"/>
                    <a:gd name="connsiteX4" fmla="*/ 10000 w 10000"/>
                    <a:gd name="connsiteY4" fmla="*/ 1408 h 10000"/>
                    <a:gd name="connsiteX5" fmla="*/ 1000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69"/>
                      </a:moveTo>
                      <a:lnTo>
                        <a:pt x="0" y="1408"/>
                      </a:lnTo>
                      <a:cubicBezTo>
                        <a:pt x="0" y="632"/>
                        <a:pt x="475" y="0"/>
                        <a:pt x="1041" y="0"/>
                      </a:cubicBezTo>
                      <a:lnTo>
                        <a:pt x="8937" y="0"/>
                      </a:lnTo>
                      <a:cubicBezTo>
                        <a:pt x="9525" y="0"/>
                        <a:pt x="10000" y="632"/>
                        <a:pt x="10000" y="1408"/>
                      </a:cubicBezTo>
                      <a:lnTo>
                        <a:pt x="10000" y="1000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grpSp>
        </p:grpSp>
        <p:sp>
          <p:nvSpPr>
            <p:cNvPr id="81" name="文本框 80">
              <a:extLst>
                <a:ext uri="{FF2B5EF4-FFF2-40B4-BE49-F238E27FC236}">
                  <a16:creationId xmlns:a16="http://schemas.microsoft.com/office/drawing/2014/main" id="{340FB6B3-F07E-45A9-A449-953FE021CC4D}"/>
                </a:ext>
              </a:extLst>
            </p:cNvPr>
            <p:cNvSpPr txBox="1"/>
            <p:nvPr/>
          </p:nvSpPr>
          <p:spPr>
            <a:xfrm>
              <a:off x="6690340" y="1498160"/>
              <a:ext cx="621393" cy="498733"/>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rPr>
                <a:t>03</a:t>
              </a: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endParaRPr>
            </a:p>
          </p:txBody>
        </p:sp>
      </p:grpSp>
      <p:grpSp>
        <p:nvGrpSpPr>
          <p:cNvPr id="89" name="PA_库_组合 108">
            <a:extLst>
              <a:ext uri="{FF2B5EF4-FFF2-40B4-BE49-F238E27FC236}">
                <a16:creationId xmlns:a16="http://schemas.microsoft.com/office/drawing/2014/main" id="{9675F573-E36F-4CA8-819C-B1B18EA7D156}"/>
              </a:ext>
            </a:extLst>
          </p:cNvPr>
          <p:cNvGrpSpPr/>
          <p:nvPr>
            <p:custDataLst>
              <p:tags r:id="rId4"/>
            </p:custDataLst>
          </p:nvPr>
        </p:nvGrpSpPr>
        <p:grpSpPr>
          <a:xfrm>
            <a:off x="3096629" y="5081514"/>
            <a:ext cx="869947" cy="812318"/>
            <a:chOff x="6546853" y="1310911"/>
            <a:chExt cx="939797" cy="877541"/>
          </a:xfrm>
        </p:grpSpPr>
        <p:grpSp>
          <p:nvGrpSpPr>
            <p:cNvPr id="90" name="组合 89">
              <a:extLst>
                <a:ext uri="{FF2B5EF4-FFF2-40B4-BE49-F238E27FC236}">
                  <a16:creationId xmlns:a16="http://schemas.microsoft.com/office/drawing/2014/main" id="{6F570BA3-0ABF-4DF3-B178-FA53B2663AAE}"/>
                </a:ext>
              </a:extLst>
            </p:cNvPr>
            <p:cNvGrpSpPr/>
            <p:nvPr/>
          </p:nvGrpSpPr>
          <p:grpSpPr>
            <a:xfrm>
              <a:off x="6546853" y="1310911"/>
              <a:ext cx="939797" cy="877541"/>
              <a:chOff x="6546853" y="1989140"/>
              <a:chExt cx="2046442" cy="1910878"/>
            </a:xfrm>
          </p:grpSpPr>
          <p:sp>
            <p:nvSpPr>
              <p:cNvPr id="92" name="矩形: 圆角 91">
                <a:extLst>
                  <a:ext uri="{FF2B5EF4-FFF2-40B4-BE49-F238E27FC236}">
                    <a16:creationId xmlns:a16="http://schemas.microsoft.com/office/drawing/2014/main" id="{825A5321-8E21-4720-8694-838373E8265E}"/>
                  </a:ext>
                </a:extLst>
              </p:cNvPr>
              <p:cNvSpPr/>
              <p:nvPr/>
            </p:nvSpPr>
            <p:spPr>
              <a:xfrm>
                <a:off x="6686756" y="2086134"/>
                <a:ext cx="1906539" cy="1813884"/>
              </a:xfrm>
              <a:prstGeom prst="roundRect">
                <a:avLst/>
              </a:prstGeom>
              <a:solidFill>
                <a:srgbClr val="7C87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93" name="组合 92">
                <a:extLst>
                  <a:ext uri="{FF2B5EF4-FFF2-40B4-BE49-F238E27FC236}">
                    <a16:creationId xmlns:a16="http://schemas.microsoft.com/office/drawing/2014/main" id="{A1DB6B3E-E8A4-4E05-986A-79E827FC5ECB}"/>
                  </a:ext>
                </a:extLst>
              </p:cNvPr>
              <p:cNvGrpSpPr/>
              <p:nvPr/>
            </p:nvGrpSpPr>
            <p:grpSpPr>
              <a:xfrm>
                <a:off x="6546853" y="1989140"/>
                <a:ext cx="1884364" cy="1785939"/>
                <a:chOff x="6546853" y="1989140"/>
                <a:chExt cx="1884364" cy="1785939"/>
              </a:xfrm>
            </p:grpSpPr>
            <p:sp>
              <p:nvSpPr>
                <p:cNvPr id="94" name="Freeform 31">
                  <a:extLst>
                    <a:ext uri="{FF2B5EF4-FFF2-40B4-BE49-F238E27FC236}">
                      <a16:creationId xmlns:a16="http://schemas.microsoft.com/office/drawing/2014/main" id="{5D1C19B3-F0AC-4FDC-A1E5-30591A1D7B36}"/>
                    </a:ext>
                  </a:extLst>
                </p:cNvPr>
                <p:cNvSpPr>
                  <a:spLocks/>
                </p:cNvSpPr>
                <p:nvPr/>
              </p:nvSpPr>
              <p:spPr bwMode="auto">
                <a:xfrm>
                  <a:off x="6708779" y="3473454"/>
                  <a:ext cx="1722438" cy="301625"/>
                </a:xfrm>
                <a:custGeom>
                  <a:avLst/>
                  <a:gdLst>
                    <a:gd name="T0" fmla="*/ 404 w 404"/>
                    <a:gd name="T1" fmla="*/ 0 h 71"/>
                    <a:gd name="T2" fmla="*/ 404 w 404"/>
                    <a:gd name="T3" fmla="*/ 22 h 71"/>
                    <a:gd name="T4" fmla="*/ 357 w 404"/>
                    <a:gd name="T5" fmla="*/ 71 h 71"/>
                    <a:gd name="T6" fmla="*/ 8 w 404"/>
                    <a:gd name="T7" fmla="*/ 71 h 71"/>
                    <a:gd name="T8" fmla="*/ 0 w 404"/>
                    <a:gd name="T9" fmla="*/ 70 h 71"/>
                  </a:gdLst>
                  <a:ahLst/>
                  <a:cxnLst>
                    <a:cxn ang="0">
                      <a:pos x="T0" y="T1"/>
                    </a:cxn>
                    <a:cxn ang="0">
                      <a:pos x="T2" y="T3"/>
                    </a:cxn>
                    <a:cxn ang="0">
                      <a:pos x="T4" y="T5"/>
                    </a:cxn>
                    <a:cxn ang="0">
                      <a:pos x="T6" y="T7"/>
                    </a:cxn>
                    <a:cxn ang="0">
                      <a:pos x="T8" y="T9"/>
                    </a:cxn>
                  </a:cxnLst>
                  <a:rect l="0" t="0" r="r" b="b"/>
                  <a:pathLst>
                    <a:path w="404" h="71">
                      <a:moveTo>
                        <a:pt x="404" y="0"/>
                      </a:moveTo>
                      <a:cubicBezTo>
                        <a:pt x="404" y="22"/>
                        <a:pt x="404" y="22"/>
                        <a:pt x="404" y="22"/>
                      </a:cubicBezTo>
                      <a:cubicBezTo>
                        <a:pt x="404" y="49"/>
                        <a:pt x="383" y="71"/>
                        <a:pt x="357" y="71"/>
                      </a:cubicBezTo>
                      <a:cubicBezTo>
                        <a:pt x="8" y="71"/>
                        <a:pt x="8" y="71"/>
                        <a:pt x="8" y="71"/>
                      </a:cubicBezTo>
                      <a:cubicBezTo>
                        <a:pt x="6" y="71"/>
                        <a:pt x="3" y="70"/>
                        <a:pt x="0" y="70"/>
                      </a:cubicBez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95" name="Line 38">
                  <a:extLst>
                    <a:ext uri="{FF2B5EF4-FFF2-40B4-BE49-F238E27FC236}">
                      <a16:creationId xmlns:a16="http://schemas.microsoft.com/office/drawing/2014/main" id="{768BCC0E-6577-493F-940C-28FF56F80C7D}"/>
                    </a:ext>
                  </a:extLst>
                </p:cNvPr>
                <p:cNvSpPr>
                  <a:spLocks noChangeShapeType="1"/>
                </p:cNvSpPr>
                <p:nvPr/>
              </p:nvSpPr>
              <p:spPr bwMode="auto">
                <a:xfrm flipH="1">
                  <a:off x="7518404" y="3775079"/>
                  <a:ext cx="328613" cy="0"/>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96" name="Line 44">
                  <a:extLst>
                    <a:ext uri="{FF2B5EF4-FFF2-40B4-BE49-F238E27FC236}">
                      <a16:creationId xmlns:a16="http://schemas.microsoft.com/office/drawing/2014/main" id="{6DD36A95-27B1-4D5B-AAD2-EF3CE91A013B}"/>
                    </a:ext>
                  </a:extLst>
                </p:cNvPr>
                <p:cNvSpPr>
                  <a:spLocks noChangeShapeType="1"/>
                </p:cNvSpPr>
                <p:nvPr/>
              </p:nvSpPr>
              <p:spPr bwMode="auto">
                <a:xfrm flipV="1">
                  <a:off x="6546854" y="2547940"/>
                  <a:ext cx="0" cy="136525"/>
                </a:xfrm>
                <a:prstGeom prst="line">
                  <a:avLst/>
                </a:prstGeom>
                <a:noFill/>
                <a:ln w="52388"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97" name="Freeform 45">
                  <a:extLst>
                    <a:ext uri="{FF2B5EF4-FFF2-40B4-BE49-F238E27FC236}">
                      <a16:creationId xmlns:a16="http://schemas.microsoft.com/office/drawing/2014/main" id="{E073BD5E-6DA2-41BE-BB4F-5777EC6A7A2C}"/>
                    </a:ext>
                  </a:extLst>
                </p:cNvPr>
                <p:cNvSpPr>
                  <a:spLocks/>
                </p:cNvSpPr>
                <p:nvPr/>
              </p:nvSpPr>
              <p:spPr bwMode="auto">
                <a:xfrm>
                  <a:off x="6546853" y="2841940"/>
                  <a:ext cx="161967" cy="929965"/>
                </a:xfrm>
                <a:custGeom>
                  <a:avLst/>
                  <a:gdLst>
                    <a:gd name="T0" fmla="*/ 238 w 238"/>
                    <a:gd name="T1" fmla="*/ 47 h 278"/>
                    <a:gd name="T2" fmla="*/ 219 w 238"/>
                    <a:gd name="T3" fmla="*/ 13 h 278"/>
                    <a:gd name="T4" fmla="*/ 186 w 238"/>
                    <a:gd name="T5" fmla="*/ 13 h 278"/>
                    <a:gd name="T6" fmla="*/ 38 w 238"/>
                    <a:gd name="T7" fmla="*/ 278 h 278"/>
                    <a:gd name="T8" fmla="*/ 0 w 238"/>
                    <a:gd name="T9" fmla="*/ 230 h 278"/>
                    <a:gd name="T10" fmla="*/ 0 w 238"/>
                    <a:gd name="T11" fmla="*/ 60 h 278"/>
                    <a:gd name="connsiteX0" fmla="*/ 9202 w 9202"/>
                    <a:gd name="connsiteY0" fmla="*/ 351 h 9883"/>
                    <a:gd name="connsiteX1" fmla="*/ 7815 w 9202"/>
                    <a:gd name="connsiteY1" fmla="*/ 351 h 9883"/>
                    <a:gd name="connsiteX2" fmla="*/ 1597 w 9202"/>
                    <a:gd name="connsiteY2" fmla="*/ 9883 h 9883"/>
                    <a:gd name="connsiteX3" fmla="*/ 0 w 9202"/>
                    <a:gd name="connsiteY3" fmla="*/ 8156 h 9883"/>
                    <a:gd name="connsiteX4" fmla="*/ 0 w 9202"/>
                    <a:gd name="connsiteY4" fmla="*/ 2041 h 9883"/>
                    <a:gd name="connsiteX0" fmla="*/ 8493 w 8493"/>
                    <a:gd name="connsiteY0" fmla="*/ 0 h 9645"/>
                    <a:gd name="connsiteX1" fmla="*/ 1735 w 8493"/>
                    <a:gd name="connsiteY1" fmla="*/ 9645 h 9645"/>
                    <a:gd name="connsiteX2" fmla="*/ 0 w 8493"/>
                    <a:gd name="connsiteY2" fmla="*/ 7898 h 9645"/>
                    <a:gd name="connsiteX3" fmla="*/ 0 w 8493"/>
                    <a:gd name="connsiteY3" fmla="*/ 1710 h 9645"/>
                    <a:gd name="connsiteX0" fmla="*/ 2043 w 2043"/>
                    <a:gd name="connsiteY0" fmla="*/ 8227 h 8227"/>
                    <a:gd name="connsiteX1" fmla="*/ 0 w 2043"/>
                    <a:gd name="connsiteY1" fmla="*/ 6416 h 8227"/>
                    <a:gd name="connsiteX2" fmla="*/ 0 w 2043"/>
                    <a:gd name="connsiteY2" fmla="*/ 0 h 8227"/>
                  </a:gdLst>
                  <a:ahLst/>
                  <a:cxnLst>
                    <a:cxn ang="0">
                      <a:pos x="connsiteX0" y="connsiteY0"/>
                    </a:cxn>
                    <a:cxn ang="0">
                      <a:pos x="connsiteX1" y="connsiteY1"/>
                    </a:cxn>
                    <a:cxn ang="0">
                      <a:pos x="connsiteX2" y="connsiteY2"/>
                    </a:cxn>
                  </a:cxnLst>
                  <a:rect l="l" t="t" r="r" b="b"/>
                  <a:pathLst>
                    <a:path w="2043" h="8227">
                      <a:moveTo>
                        <a:pt x="2043" y="8227"/>
                      </a:moveTo>
                      <a:cubicBezTo>
                        <a:pt x="914" y="8076"/>
                        <a:pt x="0" y="7322"/>
                        <a:pt x="0" y="6416"/>
                      </a:cubicBezTo>
                      <a:lnTo>
                        <a:pt x="0" y="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sp>
              <p:nvSpPr>
                <p:cNvPr id="98" name="Freeform 43">
                  <a:extLst>
                    <a:ext uri="{FF2B5EF4-FFF2-40B4-BE49-F238E27FC236}">
                      <a16:creationId xmlns:a16="http://schemas.microsoft.com/office/drawing/2014/main" id="{7B45C831-9B7B-4808-A4BB-48F178D3F273}"/>
                    </a:ext>
                  </a:extLst>
                </p:cNvPr>
                <p:cNvSpPr>
                  <a:spLocks/>
                </p:cNvSpPr>
                <p:nvPr/>
              </p:nvSpPr>
              <p:spPr bwMode="auto">
                <a:xfrm>
                  <a:off x="6546854" y="1989140"/>
                  <a:ext cx="1884363" cy="1484314"/>
                </a:xfrm>
                <a:custGeom>
                  <a:avLst/>
                  <a:gdLst>
                    <a:gd name="T0" fmla="*/ 0 w 442"/>
                    <a:gd name="T1" fmla="*/ 72 h 348"/>
                    <a:gd name="T2" fmla="*/ 0 w 442"/>
                    <a:gd name="T3" fmla="*/ 49 h 348"/>
                    <a:gd name="T4" fmla="*/ 46 w 442"/>
                    <a:gd name="T5" fmla="*/ 0 h 348"/>
                    <a:gd name="T6" fmla="*/ 395 w 442"/>
                    <a:gd name="T7" fmla="*/ 0 h 348"/>
                    <a:gd name="T8" fmla="*/ 442 w 442"/>
                    <a:gd name="T9" fmla="*/ 49 h 348"/>
                    <a:gd name="T10" fmla="*/ 442 w 442"/>
                    <a:gd name="T11" fmla="*/ 348 h 348"/>
                    <a:gd name="T12" fmla="*/ 410 w 442"/>
                    <a:gd name="T13" fmla="*/ 291 h 348"/>
                    <a:gd name="connsiteX0" fmla="*/ 0 w 10000"/>
                    <a:gd name="connsiteY0" fmla="*/ 2069 h 10000"/>
                    <a:gd name="connsiteX1" fmla="*/ 0 w 10000"/>
                    <a:gd name="connsiteY1" fmla="*/ 1408 h 10000"/>
                    <a:gd name="connsiteX2" fmla="*/ 1041 w 10000"/>
                    <a:gd name="connsiteY2" fmla="*/ 0 h 10000"/>
                    <a:gd name="connsiteX3" fmla="*/ 8937 w 10000"/>
                    <a:gd name="connsiteY3" fmla="*/ 0 h 10000"/>
                    <a:gd name="connsiteX4" fmla="*/ 10000 w 10000"/>
                    <a:gd name="connsiteY4" fmla="*/ 1408 h 10000"/>
                    <a:gd name="connsiteX5" fmla="*/ 1000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2069"/>
                      </a:moveTo>
                      <a:lnTo>
                        <a:pt x="0" y="1408"/>
                      </a:lnTo>
                      <a:cubicBezTo>
                        <a:pt x="0" y="632"/>
                        <a:pt x="475" y="0"/>
                        <a:pt x="1041" y="0"/>
                      </a:cubicBezTo>
                      <a:lnTo>
                        <a:pt x="8937" y="0"/>
                      </a:lnTo>
                      <a:cubicBezTo>
                        <a:pt x="9525" y="0"/>
                        <a:pt x="10000" y="632"/>
                        <a:pt x="10000" y="1408"/>
                      </a:cubicBezTo>
                      <a:lnTo>
                        <a:pt x="10000" y="10000"/>
                      </a:lnTo>
                    </a:path>
                  </a:pathLst>
                </a:custGeom>
                <a:noFill/>
                <a:ln w="52388"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endParaRPr>
                </a:p>
              </p:txBody>
            </p:sp>
          </p:grpSp>
        </p:grpSp>
        <p:sp>
          <p:nvSpPr>
            <p:cNvPr id="91" name="文本框 90">
              <a:extLst>
                <a:ext uri="{FF2B5EF4-FFF2-40B4-BE49-F238E27FC236}">
                  <a16:creationId xmlns:a16="http://schemas.microsoft.com/office/drawing/2014/main" id="{F9DAE071-41C4-497A-99DB-BA6FB0F36427}"/>
                </a:ext>
              </a:extLst>
            </p:cNvPr>
            <p:cNvSpPr txBox="1"/>
            <p:nvPr/>
          </p:nvSpPr>
          <p:spPr>
            <a:xfrm>
              <a:off x="6690340" y="1498160"/>
              <a:ext cx="621393" cy="498733"/>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rPr>
                <a:t>04</a:t>
              </a: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endParaRPr>
            </a:p>
          </p:txBody>
        </p:sp>
      </p:grpSp>
      <p:sp>
        <p:nvSpPr>
          <p:cNvPr id="99" name="PA_库_矩形 118">
            <a:extLst>
              <a:ext uri="{FF2B5EF4-FFF2-40B4-BE49-F238E27FC236}">
                <a16:creationId xmlns:a16="http://schemas.microsoft.com/office/drawing/2014/main" id="{5A2F2E5C-5328-4049-9709-5565B6974FA3}"/>
              </a:ext>
            </a:extLst>
          </p:cNvPr>
          <p:cNvSpPr/>
          <p:nvPr>
            <p:custDataLst>
              <p:tags r:id="rId5"/>
            </p:custDataLst>
          </p:nvPr>
        </p:nvSpPr>
        <p:spPr>
          <a:xfrm>
            <a:off x="3069859" y="1931217"/>
            <a:ext cx="5601701" cy="461665"/>
          </a:xfrm>
          <a:prstGeom prst="rect">
            <a:avLst/>
          </a:prstGeom>
        </p:spPr>
        <p:txBody>
          <a:bodyPr wrap="square">
            <a:spAutoFit/>
          </a:bodyPr>
          <a:lstStyle/>
          <a:p>
            <a:r>
              <a:rPr lang="zh-CN" altLang="en-US" sz="2400" dirty="0">
                <a:solidFill>
                  <a:prstClr val="black">
                    <a:lumMod val="75000"/>
                    <a:lumOff val="25000"/>
                  </a:prstClr>
                </a:solidFill>
                <a:latin typeface="华文细黑" panose="02010600040101010101" pitchFamily="2" charset="-122"/>
                <a:ea typeface="华文细黑" panose="02010600040101010101" pitchFamily="2" charset="-122"/>
              </a:rPr>
              <a:t>樊翔宇 </a:t>
            </a:r>
            <a:r>
              <a:rPr lang="zh-CN" altLang="en-US" sz="2400">
                <a:solidFill>
                  <a:prstClr val="black">
                    <a:lumMod val="75000"/>
                    <a:lumOff val="25000"/>
                  </a:prstClr>
                </a:solidFill>
                <a:latin typeface="华文细黑" panose="02010600040101010101" pitchFamily="2" charset="-122"/>
                <a:ea typeface="华文细黑" panose="02010600040101010101" pitchFamily="2" charset="-122"/>
              </a:rPr>
              <a:t>可视化</a:t>
            </a:r>
            <a:r>
              <a:rPr lang="zh-CN" altLang="en-US" sz="2400" smtClean="0">
                <a:solidFill>
                  <a:prstClr val="black">
                    <a:lumMod val="75000"/>
                    <a:lumOff val="25000"/>
                  </a:prstClr>
                </a:solidFill>
                <a:latin typeface="华文细黑" panose="02010600040101010101" pitchFamily="2" charset="-122"/>
                <a:ea typeface="华文细黑" panose="02010600040101010101" pitchFamily="2" charset="-122"/>
              </a:rPr>
              <a:t>页面，报告，</a:t>
            </a:r>
            <a:r>
              <a:rPr lang="en-US" altLang="zh-CN" sz="2400" smtClean="0">
                <a:solidFill>
                  <a:prstClr val="black">
                    <a:lumMod val="75000"/>
                    <a:lumOff val="25000"/>
                  </a:prstClr>
                </a:solidFill>
                <a:latin typeface="华文细黑" panose="02010600040101010101" pitchFamily="2" charset="-122"/>
                <a:ea typeface="华文细黑" panose="02010600040101010101" pitchFamily="2" charset="-122"/>
              </a:rPr>
              <a:t>PPT</a:t>
            </a:r>
            <a:endParaRPr lang="zh-CN" altLang="en-US" sz="2400" dirty="0">
              <a:solidFill>
                <a:prstClr val="black">
                  <a:lumMod val="75000"/>
                  <a:lumOff val="25000"/>
                </a:prstClr>
              </a:solidFill>
              <a:latin typeface="华文细黑" panose="02010600040101010101" pitchFamily="2" charset="-122"/>
              <a:ea typeface="华文细黑" panose="02010600040101010101" pitchFamily="2" charset="-122"/>
            </a:endParaRPr>
          </a:p>
        </p:txBody>
      </p:sp>
      <p:sp>
        <p:nvSpPr>
          <p:cNvPr id="100" name="PA_库_矩形 119">
            <a:extLst>
              <a:ext uri="{FF2B5EF4-FFF2-40B4-BE49-F238E27FC236}">
                <a16:creationId xmlns:a16="http://schemas.microsoft.com/office/drawing/2014/main" id="{6F6443D3-448B-490C-BF65-BECEA79801A2}"/>
              </a:ext>
            </a:extLst>
          </p:cNvPr>
          <p:cNvSpPr/>
          <p:nvPr>
            <p:custDataLst>
              <p:tags r:id="rId6"/>
            </p:custDataLst>
          </p:nvPr>
        </p:nvSpPr>
        <p:spPr>
          <a:xfrm>
            <a:off x="3488327" y="2951056"/>
            <a:ext cx="3725524" cy="461665"/>
          </a:xfrm>
          <a:prstGeom prst="rect">
            <a:avLst/>
          </a:prstGeom>
        </p:spPr>
        <p:txBody>
          <a:bodyPr wrap="square">
            <a:spAutoFit/>
          </a:bodyPr>
          <a:lstStyle/>
          <a:p>
            <a:r>
              <a:rPr lang="zh-CN" altLang="en-US" sz="2400" dirty="0">
                <a:solidFill>
                  <a:prstClr val="black">
                    <a:lumMod val="75000"/>
                    <a:lumOff val="25000"/>
                  </a:prstClr>
                </a:solidFill>
                <a:latin typeface="华文细黑" panose="02010600040101010101" pitchFamily="2" charset="-122"/>
                <a:ea typeface="华文细黑" panose="02010600040101010101" pitchFamily="2" charset="-122"/>
              </a:rPr>
              <a:t>王晓</a:t>
            </a:r>
            <a:r>
              <a:rPr lang="zh-CN" altLang="en-US" sz="2400">
                <a:solidFill>
                  <a:prstClr val="black">
                    <a:lumMod val="75000"/>
                    <a:lumOff val="25000"/>
                  </a:prstClr>
                </a:solidFill>
                <a:latin typeface="华文细黑" panose="02010600040101010101" pitchFamily="2" charset="-122"/>
                <a:ea typeface="华文细黑" panose="02010600040101010101" pitchFamily="2" charset="-122"/>
              </a:rPr>
              <a:t>圉     模型</a:t>
            </a:r>
            <a:r>
              <a:rPr lang="zh-CN" altLang="en-US" sz="2400" smtClean="0">
                <a:solidFill>
                  <a:prstClr val="black">
                    <a:lumMod val="75000"/>
                    <a:lumOff val="25000"/>
                  </a:prstClr>
                </a:solidFill>
                <a:latin typeface="华文细黑" panose="02010600040101010101" pitchFamily="2" charset="-122"/>
                <a:ea typeface="华文细黑" panose="02010600040101010101" pitchFamily="2" charset="-122"/>
              </a:rPr>
              <a:t>训练，报告</a:t>
            </a:r>
            <a:endParaRPr lang="zh-CN" altLang="en-US" sz="2400" dirty="0">
              <a:solidFill>
                <a:prstClr val="black">
                  <a:lumMod val="75000"/>
                  <a:lumOff val="25000"/>
                </a:prstClr>
              </a:solidFill>
              <a:latin typeface="华文细黑" panose="02010600040101010101" pitchFamily="2" charset="-122"/>
              <a:ea typeface="华文细黑" panose="02010600040101010101" pitchFamily="2" charset="-122"/>
            </a:endParaRPr>
          </a:p>
        </p:txBody>
      </p:sp>
      <p:sp>
        <p:nvSpPr>
          <p:cNvPr id="101" name="PA_库_矩形 120">
            <a:extLst>
              <a:ext uri="{FF2B5EF4-FFF2-40B4-BE49-F238E27FC236}">
                <a16:creationId xmlns:a16="http://schemas.microsoft.com/office/drawing/2014/main" id="{7B01B373-C9CF-48D7-BA83-9EC018289702}"/>
              </a:ext>
            </a:extLst>
          </p:cNvPr>
          <p:cNvSpPr/>
          <p:nvPr>
            <p:custDataLst>
              <p:tags r:id="rId7"/>
            </p:custDataLst>
          </p:nvPr>
        </p:nvSpPr>
        <p:spPr>
          <a:xfrm>
            <a:off x="3897676" y="4134304"/>
            <a:ext cx="4438604" cy="461665"/>
          </a:xfrm>
          <a:prstGeom prst="rect">
            <a:avLst/>
          </a:prstGeom>
        </p:spPr>
        <p:txBody>
          <a:bodyPr wrap="square">
            <a:spAutoFit/>
          </a:bodyPr>
          <a:lstStyle/>
          <a:p>
            <a:r>
              <a:rPr lang="zh-CN" altLang="en-US" sz="2400" dirty="0">
                <a:solidFill>
                  <a:prstClr val="black">
                    <a:lumMod val="75000"/>
                    <a:lumOff val="25000"/>
                  </a:prstClr>
                </a:solidFill>
                <a:latin typeface="华文细黑" panose="02010600040101010101" pitchFamily="2" charset="-122"/>
                <a:ea typeface="华文细黑" panose="02010600040101010101" pitchFamily="2" charset="-122"/>
              </a:rPr>
              <a:t>刘书</a:t>
            </a:r>
            <a:r>
              <a:rPr lang="zh-CN" altLang="en-US" sz="2400">
                <a:solidFill>
                  <a:prstClr val="black">
                    <a:lumMod val="75000"/>
                    <a:lumOff val="25000"/>
                  </a:prstClr>
                </a:solidFill>
                <a:latin typeface="华文细黑" panose="02010600040101010101" pitchFamily="2" charset="-122"/>
                <a:ea typeface="华文细黑" panose="02010600040101010101" pitchFamily="2" charset="-122"/>
              </a:rPr>
              <a:t>良   可视化</a:t>
            </a:r>
            <a:r>
              <a:rPr lang="zh-CN" altLang="en-US" sz="2400" smtClean="0">
                <a:solidFill>
                  <a:prstClr val="black">
                    <a:lumMod val="75000"/>
                    <a:lumOff val="25000"/>
                  </a:prstClr>
                </a:solidFill>
                <a:latin typeface="华文细黑" panose="02010600040101010101" pitchFamily="2" charset="-122"/>
                <a:ea typeface="华文细黑" panose="02010600040101010101" pitchFamily="2" charset="-122"/>
              </a:rPr>
              <a:t>页面，报告</a:t>
            </a:r>
            <a:endParaRPr lang="zh-CN" altLang="en-US" sz="2400" dirty="0">
              <a:solidFill>
                <a:prstClr val="black">
                  <a:lumMod val="75000"/>
                  <a:lumOff val="25000"/>
                </a:prstClr>
              </a:solidFill>
              <a:latin typeface="华文细黑" panose="02010600040101010101" pitchFamily="2" charset="-122"/>
              <a:ea typeface="华文细黑" panose="02010600040101010101" pitchFamily="2" charset="-122"/>
            </a:endParaRPr>
          </a:p>
        </p:txBody>
      </p:sp>
      <p:sp>
        <p:nvSpPr>
          <p:cNvPr id="102" name="PA_库_矩形 121">
            <a:extLst>
              <a:ext uri="{FF2B5EF4-FFF2-40B4-BE49-F238E27FC236}">
                <a16:creationId xmlns:a16="http://schemas.microsoft.com/office/drawing/2014/main" id="{875A7293-2D79-4342-9D9B-24ED3A0DA1CF}"/>
              </a:ext>
            </a:extLst>
          </p:cNvPr>
          <p:cNvSpPr/>
          <p:nvPr>
            <p:custDataLst>
              <p:tags r:id="rId8"/>
            </p:custDataLst>
          </p:nvPr>
        </p:nvSpPr>
        <p:spPr>
          <a:xfrm>
            <a:off x="4489408" y="5258977"/>
            <a:ext cx="4060232" cy="461665"/>
          </a:xfrm>
          <a:prstGeom prst="rect">
            <a:avLst/>
          </a:prstGeom>
        </p:spPr>
        <p:txBody>
          <a:bodyPr wrap="square">
            <a:spAutoFit/>
          </a:bodyPr>
          <a:lstStyle/>
          <a:p>
            <a:r>
              <a:rPr lang="zh-CN" altLang="en-US" sz="2400">
                <a:solidFill>
                  <a:prstClr val="black">
                    <a:lumMod val="75000"/>
                    <a:lumOff val="25000"/>
                  </a:prstClr>
                </a:solidFill>
                <a:latin typeface="华文细黑" panose="02010600040101010101" pitchFamily="2" charset="-122"/>
                <a:ea typeface="华文细黑" panose="02010600040101010101" pitchFamily="2" charset="-122"/>
              </a:rPr>
              <a:t>王梓霖  可视化</a:t>
            </a:r>
            <a:r>
              <a:rPr lang="zh-CN" altLang="en-US" sz="2400" smtClean="0">
                <a:solidFill>
                  <a:prstClr val="black">
                    <a:lumMod val="75000"/>
                    <a:lumOff val="25000"/>
                  </a:prstClr>
                </a:solidFill>
                <a:latin typeface="华文细黑" panose="02010600040101010101" pitchFamily="2" charset="-122"/>
                <a:ea typeface="华文细黑" panose="02010600040101010101" pitchFamily="2" charset="-122"/>
              </a:rPr>
              <a:t>页面，报告</a:t>
            </a:r>
            <a:endParaRPr lang="zh-CN" altLang="en-US" sz="2400" dirty="0">
              <a:solidFill>
                <a:prstClr val="black">
                  <a:lumMod val="75000"/>
                  <a:lumOff val="25000"/>
                </a:prst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3664604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500" fill="hold"/>
                                        <p:tgtEl>
                                          <p:spTgt spid="59"/>
                                        </p:tgtEl>
                                        <p:attrNameLst>
                                          <p:attrName>ppt_x</p:attrName>
                                        </p:attrNameLst>
                                      </p:cBhvr>
                                      <p:tavLst>
                                        <p:tav tm="0">
                                          <p:val>
                                            <p:strVal val="0-#ppt_w/2"/>
                                          </p:val>
                                        </p:tav>
                                        <p:tav tm="100000">
                                          <p:val>
                                            <p:strVal val="#ppt_x"/>
                                          </p:val>
                                        </p:tav>
                                      </p:tavLst>
                                    </p:anim>
                                    <p:anim calcmode="lin" valueType="num">
                                      <p:cBhvr additive="base">
                                        <p:cTn id="8" dur="1500" fill="hold"/>
                                        <p:tgtEl>
                                          <p:spTgt spid="59"/>
                                        </p:tgtEl>
                                        <p:attrNameLst>
                                          <p:attrName>ppt_y</p:attrName>
                                        </p:attrNameLst>
                                      </p:cBhvr>
                                      <p:tavLst>
                                        <p:tav tm="0">
                                          <p:val>
                                            <p:strVal val="#ppt_y"/>
                                          </p:val>
                                        </p:tav>
                                        <p:tav tm="100000">
                                          <p:val>
                                            <p:strVal val="#ppt_y"/>
                                          </p:val>
                                        </p:tav>
                                      </p:tavLst>
                                    </p:anim>
                                    <p:set>
                                      <p:cBhvr>
                                        <p:cTn id="9" dur="1" fill="hold">
                                          <p:stCondLst>
                                            <p:cond delay="0"/>
                                          </p:stCondLst>
                                        </p:cTn>
                                        <p:tgtEl>
                                          <p:spTgt spid="59"/>
                                        </p:tgtEl>
                                        <p:attrNameLst>
                                          <p:attrName>style.visibility</p:attrName>
                                        </p:attrNameLst>
                                      </p:cBhvr>
                                      <p:to>
                                        <p:strVal val="visible"/>
                                      </p:to>
                                    </p:set>
                                    <p:anim to="" calcmode="lin" valueType="num">
                                      <p:cBhvr>
                                        <p:cTn id="10" dur="1500" fill="hold">
                                          <p:stCondLst>
                                            <p:cond delay="0"/>
                                          </p:stCondLst>
                                        </p:cTn>
                                        <p:tgtEl>
                                          <p:spTgt spid="59"/>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59"/>
                                        </p:tgtEl>
                                        <p:attrNameLst>
                                          <p:attrName>ppt_h</p:attrName>
                                        </p:attrNameLst>
                                      </p:cBhvr>
                                      <p:tavLst>
                                        <p:tav tm="0">
                                          <p:val>
                                            <p:strVal val="0"/>
                                          </p:val>
                                        </p:tav>
                                        <p:tav tm="100000">
                                          <p:val>
                                            <p:strVal val="#ppt_h"/>
                                          </p:val>
                                        </p:tav>
                                      </p:tavLst>
                                    </p:anim>
                                    <p:animEffect filter="fade">
                                      <p:cBhvr>
                                        <p:cTn id="12" dur="1500">
                                          <p:stCondLst>
                                            <p:cond delay="0"/>
                                          </p:stCondLst>
                                        </p:cTn>
                                        <p:tgtEl>
                                          <p:spTgt spid="59"/>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1500" fill="hold"/>
                                        <p:tgtEl>
                                          <p:spTgt spid="69"/>
                                        </p:tgtEl>
                                        <p:attrNameLst>
                                          <p:attrName>ppt_x</p:attrName>
                                        </p:attrNameLst>
                                      </p:cBhvr>
                                      <p:tavLst>
                                        <p:tav tm="0">
                                          <p:val>
                                            <p:strVal val="0-#ppt_w/2"/>
                                          </p:val>
                                        </p:tav>
                                        <p:tav tm="100000">
                                          <p:val>
                                            <p:strVal val="#ppt_x"/>
                                          </p:val>
                                        </p:tav>
                                      </p:tavLst>
                                    </p:anim>
                                    <p:anim calcmode="lin" valueType="num">
                                      <p:cBhvr additive="base">
                                        <p:cTn id="16" dur="1500" fill="hold"/>
                                        <p:tgtEl>
                                          <p:spTgt spid="69"/>
                                        </p:tgtEl>
                                        <p:attrNameLst>
                                          <p:attrName>ppt_y</p:attrName>
                                        </p:attrNameLst>
                                      </p:cBhvr>
                                      <p:tavLst>
                                        <p:tav tm="0">
                                          <p:val>
                                            <p:strVal val="#ppt_y"/>
                                          </p:val>
                                        </p:tav>
                                        <p:tav tm="100000">
                                          <p:val>
                                            <p:strVal val="#ppt_y"/>
                                          </p:val>
                                        </p:tav>
                                      </p:tavLst>
                                    </p:anim>
                                    <p:set>
                                      <p:cBhvr>
                                        <p:cTn id="17" dur="1" fill="hold">
                                          <p:stCondLst>
                                            <p:cond delay="0"/>
                                          </p:stCondLst>
                                        </p:cTn>
                                        <p:tgtEl>
                                          <p:spTgt spid="69"/>
                                        </p:tgtEl>
                                        <p:attrNameLst>
                                          <p:attrName>style.visibility</p:attrName>
                                        </p:attrNameLst>
                                      </p:cBhvr>
                                      <p:to>
                                        <p:strVal val="visible"/>
                                      </p:to>
                                    </p:set>
                                    <p:anim to="" calcmode="lin" valueType="num">
                                      <p:cBhvr>
                                        <p:cTn id="18" dur="1500" fill="hold">
                                          <p:stCondLst>
                                            <p:cond delay="0"/>
                                          </p:stCondLst>
                                        </p:cTn>
                                        <p:tgtEl>
                                          <p:spTgt spid="69"/>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69"/>
                                        </p:tgtEl>
                                        <p:attrNameLst>
                                          <p:attrName>ppt_h</p:attrName>
                                        </p:attrNameLst>
                                      </p:cBhvr>
                                      <p:tavLst>
                                        <p:tav tm="0">
                                          <p:val>
                                            <p:strVal val="0"/>
                                          </p:val>
                                        </p:tav>
                                        <p:tav tm="100000">
                                          <p:val>
                                            <p:strVal val="#ppt_h"/>
                                          </p:val>
                                        </p:tav>
                                      </p:tavLst>
                                    </p:anim>
                                    <p:animEffect filter="fade">
                                      <p:cBhvr>
                                        <p:cTn id="20" dur="1500">
                                          <p:stCondLst>
                                            <p:cond delay="0"/>
                                          </p:stCondLst>
                                        </p:cTn>
                                        <p:tgtEl>
                                          <p:spTgt spid="69"/>
                                        </p:tgtEl>
                                      </p:cBhvr>
                                    </p:animEffect>
                                  </p:childTnLst>
                                </p:cTn>
                              </p:par>
                              <p:par>
                                <p:cTn id="21" presetID="2" presetClass="entr" presetSubtype="8" decel="100000" fill="hold" nodeType="withEffect">
                                  <p:stCondLst>
                                    <p:cond delay="25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1500" fill="hold"/>
                                        <p:tgtEl>
                                          <p:spTgt spid="79"/>
                                        </p:tgtEl>
                                        <p:attrNameLst>
                                          <p:attrName>ppt_x</p:attrName>
                                        </p:attrNameLst>
                                      </p:cBhvr>
                                      <p:tavLst>
                                        <p:tav tm="0">
                                          <p:val>
                                            <p:strVal val="0-#ppt_w/2"/>
                                          </p:val>
                                        </p:tav>
                                        <p:tav tm="100000">
                                          <p:val>
                                            <p:strVal val="#ppt_x"/>
                                          </p:val>
                                        </p:tav>
                                      </p:tavLst>
                                    </p:anim>
                                    <p:anim calcmode="lin" valueType="num">
                                      <p:cBhvr additive="base">
                                        <p:cTn id="24" dur="1500" fill="hold"/>
                                        <p:tgtEl>
                                          <p:spTgt spid="79"/>
                                        </p:tgtEl>
                                        <p:attrNameLst>
                                          <p:attrName>ppt_y</p:attrName>
                                        </p:attrNameLst>
                                      </p:cBhvr>
                                      <p:tavLst>
                                        <p:tav tm="0">
                                          <p:val>
                                            <p:strVal val="#ppt_y"/>
                                          </p:val>
                                        </p:tav>
                                        <p:tav tm="100000">
                                          <p:val>
                                            <p:strVal val="#ppt_y"/>
                                          </p:val>
                                        </p:tav>
                                      </p:tavLst>
                                    </p:anim>
                                    <p:set>
                                      <p:cBhvr>
                                        <p:cTn id="25" dur="1" fill="hold">
                                          <p:stCondLst>
                                            <p:cond delay="0"/>
                                          </p:stCondLst>
                                        </p:cTn>
                                        <p:tgtEl>
                                          <p:spTgt spid="79"/>
                                        </p:tgtEl>
                                        <p:attrNameLst>
                                          <p:attrName>style.visibility</p:attrName>
                                        </p:attrNameLst>
                                      </p:cBhvr>
                                      <p:to>
                                        <p:strVal val="visible"/>
                                      </p:to>
                                    </p:set>
                                    <p:anim to="" calcmode="lin" valueType="num">
                                      <p:cBhvr>
                                        <p:cTn id="26" dur="1500" fill="hold">
                                          <p:stCondLst>
                                            <p:cond delay="0"/>
                                          </p:stCondLst>
                                        </p:cTn>
                                        <p:tgtEl>
                                          <p:spTgt spid="79"/>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79"/>
                                        </p:tgtEl>
                                        <p:attrNameLst>
                                          <p:attrName>ppt_h</p:attrName>
                                        </p:attrNameLst>
                                      </p:cBhvr>
                                      <p:tavLst>
                                        <p:tav tm="0">
                                          <p:val>
                                            <p:strVal val="0"/>
                                          </p:val>
                                        </p:tav>
                                        <p:tav tm="100000">
                                          <p:val>
                                            <p:strVal val="#ppt_h"/>
                                          </p:val>
                                        </p:tav>
                                      </p:tavLst>
                                    </p:anim>
                                    <p:animEffect filter="fade">
                                      <p:cBhvr>
                                        <p:cTn id="28" dur="1500">
                                          <p:stCondLst>
                                            <p:cond delay="0"/>
                                          </p:stCondLst>
                                        </p:cTn>
                                        <p:tgtEl>
                                          <p:spTgt spid="79"/>
                                        </p:tgtEl>
                                      </p:cBhvr>
                                    </p:animEffect>
                                  </p:childTnLst>
                                </p:cTn>
                              </p:par>
                              <p:par>
                                <p:cTn id="29" presetID="2" presetClass="entr" presetSubtype="8" decel="100000" fill="hold" nodeType="withEffect">
                                  <p:stCondLst>
                                    <p:cond delay="25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1500" fill="hold"/>
                                        <p:tgtEl>
                                          <p:spTgt spid="89"/>
                                        </p:tgtEl>
                                        <p:attrNameLst>
                                          <p:attrName>ppt_x</p:attrName>
                                        </p:attrNameLst>
                                      </p:cBhvr>
                                      <p:tavLst>
                                        <p:tav tm="0">
                                          <p:val>
                                            <p:strVal val="0-#ppt_w/2"/>
                                          </p:val>
                                        </p:tav>
                                        <p:tav tm="100000">
                                          <p:val>
                                            <p:strVal val="#ppt_x"/>
                                          </p:val>
                                        </p:tav>
                                      </p:tavLst>
                                    </p:anim>
                                    <p:anim calcmode="lin" valueType="num">
                                      <p:cBhvr additive="base">
                                        <p:cTn id="32" dur="1500" fill="hold"/>
                                        <p:tgtEl>
                                          <p:spTgt spid="89"/>
                                        </p:tgtEl>
                                        <p:attrNameLst>
                                          <p:attrName>ppt_y</p:attrName>
                                        </p:attrNameLst>
                                      </p:cBhvr>
                                      <p:tavLst>
                                        <p:tav tm="0">
                                          <p:val>
                                            <p:strVal val="#ppt_y"/>
                                          </p:val>
                                        </p:tav>
                                        <p:tav tm="100000">
                                          <p:val>
                                            <p:strVal val="#ppt_y"/>
                                          </p:val>
                                        </p:tav>
                                      </p:tavLst>
                                    </p:anim>
                                    <p:set>
                                      <p:cBhvr>
                                        <p:cTn id="33" dur="1" fill="hold">
                                          <p:stCondLst>
                                            <p:cond delay="0"/>
                                          </p:stCondLst>
                                        </p:cTn>
                                        <p:tgtEl>
                                          <p:spTgt spid="89"/>
                                        </p:tgtEl>
                                        <p:attrNameLst>
                                          <p:attrName>style.visibility</p:attrName>
                                        </p:attrNameLst>
                                      </p:cBhvr>
                                      <p:to>
                                        <p:strVal val="visible"/>
                                      </p:to>
                                    </p:set>
                                    <p:anim to="" calcmode="lin" valueType="num">
                                      <p:cBhvr>
                                        <p:cTn id="34" dur="1500" fill="hold">
                                          <p:stCondLst>
                                            <p:cond delay="0"/>
                                          </p:stCondLst>
                                        </p:cTn>
                                        <p:tgtEl>
                                          <p:spTgt spid="89"/>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89"/>
                                        </p:tgtEl>
                                        <p:attrNameLst>
                                          <p:attrName>ppt_h</p:attrName>
                                        </p:attrNameLst>
                                      </p:cBhvr>
                                      <p:tavLst>
                                        <p:tav tm="0">
                                          <p:val>
                                            <p:strVal val="0"/>
                                          </p:val>
                                        </p:tav>
                                        <p:tav tm="100000">
                                          <p:val>
                                            <p:strVal val="#ppt_h"/>
                                          </p:val>
                                        </p:tav>
                                      </p:tavLst>
                                    </p:anim>
                                    <p:animEffect filter="fade">
                                      <p:cBhvr>
                                        <p:cTn id="36" dur="1500">
                                          <p:stCondLst>
                                            <p:cond delay="0"/>
                                          </p:stCondLst>
                                        </p:cTn>
                                        <p:tgtEl>
                                          <p:spTgt spid="89"/>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99"/>
                                        </p:tgtEl>
                                        <p:attrNameLst>
                                          <p:attrName>style.visibility</p:attrName>
                                        </p:attrNameLst>
                                      </p:cBhvr>
                                      <p:to>
                                        <p:strVal val="visible"/>
                                      </p:to>
                                    </p:set>
                                    <p:anim calcmode="lin" valueType="num">
                                      <p:cBhvr additive="base">
                                        <p:cTn id="39" dur="1500" fill="hold"/>
                                        <p:tgtEl>
                                          <p:spTgt spid="99"/>
                                        </p:tgtEl>
                                        <p:attrNameLst>
                                          <p:attrName>ppt_x</p:attrName>
                                        </p:attrNameLst>
                                      </p:cBhvr>
                                      <p:tavLst>
                                        <p:tav tm="0">
                                          <p:val>
                                            <p:strVal val="0-#ppt_w/2"/>
                                          </p:val>
                                        </p:tav>
                                        <p:tav tm="100000">
                                          <p:val>
                                            <p:strVal val="#ppt_x"/>
                                          </p:val>
                                        </p:tav>
                                      </p:tavLst>
                                    </p:anim>
                                    <p:anim calcmode="lin" valueType="num">
                                      <p:cBhvr additive="base">
                                        <p:cTn id="40" dur="1500" fill="hold"/>
                                        <p:tgtEl>
                                          <p:spTgt spid="99"/>
                                        </p:tgtEl>
                                        <p:attrNameLst>
                                          <p:attrName>ppt_y</p:attrName>
                                        </p:attrNameLst>
                                      </p:cBhvr>
                                      <p:tavLst>
                                        <p:tav tm="0">
                                          <p:val>
                                            <p:strVal val="#ppt_y"/>
                                          </p:val>
                                        </p:tav>
                                        <p:tav tm="100000">
                                          <p:val>
                                            <p:strVal val="#ppt_y"/>
                                          </p:val>
                                        </p:tav>
                                      </p:tavLst>
                                    </p:anim>
                                    <p:set>
                                      <p:cBhvr>
                                        <p:cTn id="41" dur="1" fill="hold">
                                          <p:stCondLst>
                                            <p:cond delay="0"/>
                                          </p:stCondLst>
                                        </p:cTn>
                                        <p:tgtEl>
                                          <p:spTgt spid="99"/>
                                        </p:tgtEl>
                                        <p:attrNameLst>
                                          <p:attrName>style.visibility</p:attrName>
                                        </p:attrNameLst>
                                      </p:cBhvr>
                                      <p:to>
                                        <p:strVal val="visible"/>
                                      </p:to>
                                    </p:set>
                                    <p:anim to="" calcmode="lin" valueType="num">
                                      <p:cBhvr>
                                        <p:cTn id="42" dur="1500" fill="hold">
                                          <p:stCondLst>
                                            <p:cond delay="0"/>
                                          </p:stCondLst>
                                        </p:cTn>
                                        <p:tgtEl>
                                          <p:spTgt spid="99"/>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99"/>
                                        </p:tgtEl>
                                        <p:attrNameLst>
                                          <p:attrName>ppt_h</p:attrName>
                                        </p:attrNameLst>
                                      </p:cBhvr>
                                      <p:tavLst>
                                        <p:tav tm="0">
                                          <p:val>
                                            <p:strVal val="0"/>
                                          </p:val>
                                        </p:tav>
                                        <p:tav tm="100000">
                                          <p:val>
                                            <p:strVal val="#ppt_h"/>
                                          </p:val>
                                        </p:tav>
                                      </p:tavLst>
                                    </p:anim>
                                    <p:animEffect filter="fade">
                                      <p:cBhvr>
                                        <p:cTn id="44" dur="1500">
                                          <p:stCondLst>
                                            <p:cond delay="0"/>
                                          </p:stCondLst>
                                        </p:cTn>
                                        <p:tgtEl>
                                          <p:spTgt spid="99"/>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100"/>
                                        </p:tgtEl>
                                        <p:attrNameLst>
                                          <p:attrName>style.visibility</p:attrName>
                                        </p:attrNameLst>
                                      </p:cBhvr>
                                      <p:to>
                                        <p:strVal val="visible"/>
                                      </p:to>
                                    </p:set>
                                    <p:anim calcmode="lin" valueType="num">
                                      <p:cBhvr additive="base">
                                        <p:cTn id="47" dur="1500" fill="hold"/>
                                        <p:tgtEl>
                                          <p:spTgt spid="100"/>
                                        </p:tgtEl>
                                        <p:attrNameLst>
                                          <p:attrName>ppt_x</p:attrName>
                                        </p:attrNameLst>
                                      </p:cBhvr>
                                      <p:tavLst>
                                        <p:tav tm="0">
                                          <p:val>
                                            <p:strVal val="0-#ppt_w/2"/>
                                          </p:val>
                                        </p:tav>
                                        <p:tav tm="100000">
                                          <p:val>
                                            <p:strVal val="#ppt_x"/>
                                          </p:val>
                                        </p:tav>
                                      </p:tavLst>
                                    </p:anim>
                                    <p:anim calcmode="lin" valueType="num">
                                      <p:cBhvr additive="base">
                                        <p:cTn id="48" dur="1500" fill="hold"/>
                                        <p:tgtEl>
                                          <p:spTgt spid="100"/>
                                        </p:tgtEl>
                                        <p:attrNameLst>
                                          <p:attrName>ppt_y</p:attrName>
                                        </p:attrNameLst>
                                      </p:cBhvr>
                                      <p:tavLst>
                                        <p:tav tm="0">
                                          <p:val>
                                            <p:strVal val="#ppt_y"/>
                                          </p:val>
                                        </p:tav>
                                        <p:tav tm="100000">
                                          <p:val>
                                            <p:strVal val="#ppt_y"/>
                                          </p:val>
                                        </p:tav>
                                      </p:tavLst>
                                    </p:anim>
                                    <p:set>
                                      <p:cBhvr>
                                        <p:cTn id="49" dur="1" fill="hold">
                                          <p:stCondLst>
                                            <p:cond delay="0"/>
                                          </p:stCondLst>
                                        </p:cTn>
                                        <p:tgtEl>
                                          <p:spTgt spid="100"/>
                                        </p:tgtEl>
                                        <p:attrNameLst>
                                          <p:attrName>style.visibility</p:attrName>
                                        </p:attrNameLst>
                                      </p:cBhvr>
                                      <p:to>
                                        <p:strVal val="visible"/>
                                      </p:to>
                                    </p:set>
                                    <p:anim to="" calcmode="lin" valueType="num">
                                      <p:cBhvr>
                                        <p:cTn id="50" dur="1500" fill="hold">
                                          <p:stCondLst>
                                            <p:cond delay="0"/>
                                          </p:stCondLst>
                                        </p:cTn>
                                        <p:tgtEl>
                                          <p:spTgt spid="100"/>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100"/>
                                        </p:tgtEl>
                                        <p:attrNameLst>
                                          <p:attrName>ppt_h</p:attrName>
                                        </p:attrNameLst>
                                      </p:cBhvr>
                                      <p:tavLst>
                                        <p:tav tm="0">
                                          <p:val>
                                            <p:strVal val="0"/>
                                          </p:val>
                                        </p:tav>
                                        <p:tav tm="100000">
                                          <p:val>
                                            <p:strVal val="#ppt_h"/>
                                          </p:val>
                                        </p:tav>
                                      </p:tavLst>
                                    </p:anim>
                                    <p:animEffect filter="fade">
                                      <p:cBhvr>
                                        <p:cTn id="52" dur="1500">
                                          <p:stCondLst>
                                            <p:cond delay="0"/>
                                          </p:stCondLst>
                                        </p:cTn>
                                        <p:tgtEl>
                                          <p:spTgt spid="100"/>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101"/>
                                        </p:tgtEl>
                                        <p:attrNameLst>
                                          <p:attrName>style.visibility</p:attrName>
                                        </p:attrNameLst>
                                      </p:cBhvr>
                                      <p:to>
                                        <p:strVal val="visible"/>
                                      </p:to>
                                    </p:set>
                                    <p:anim calcmode="lin" valueType="num">
                                      <p:cBhvr additive="base">
                                        <p:cTn id="55" dur="1500" fill="hold"/>
                                        <p:tgtEl>
                                          <p:spTgt spid="101"/>
                                        </p:tgtEl>
                                        <p:attrNameLst>
                                          <p:attrName>ppt_x</p:attrName>
                                        </p:attrNameLst>
                                      </p:cBhvr>
                                      <p:tavLst>
                                        <p:tav tm="0">
                                          <p:val>
                                            <p:strVal val="0-#ppt_w/2"/>
                                          </p:val>
                                        </p:tav>
                                        <p:tav tm="100000">
                                          <p:val>
                                            <p:strVal val="#ppt_x"/>
                                          </p:val>
                                        </p:tav>
                                      </p:tavLst>
                                    </p:anim>
                                    <p:anim calcmode="lin" valueType="num">
                                      <p:cBhvr additive="base">
                                        <p:cTn id="56" dur="1500" fill="hold"/>
                                        <p:tgtEl>
                                          <p:spTgt spid="101"/>
                                        </p:tgtEl>
                                        <p:attrNameLst>
                                          <p:attrName>ppt_y</p:attrName>
                                        </p:attrNameLst>
                                      </p:cBhvr>
                                      <p:tavLst>
                                        <p:tav tm="0">
                                          <p:val>
                                            <p:strVal val="#ppt_y"/>
                                          </p:val>
                                        </p:tav>
                                        <p:tav tm="100000">
                                          <p:val>
                                            <p:strVal val="#ppt_y"/>
                                          </p:val>
                                        </p:tav>
                                      </p:tavLst>
                                    </p:anim>
                                    <p:set>
                                      <p:cBhvr>
                                        <p:cTn id="57" dur="1" fill="hold">
                                          <p:stCondLst>
                                            <p:cond delay="0"/>
                                          </p:stCondLst>
                                        </p:cTn>
                                        <p:tgtEl>
                                          <p:spTgt spid="101"/>
                                        </p:tgtEl>
                                        <p:attrNameLst>
                                          <p:attrName>style.visibility</p:attrName>
                                        </p:attrNameLst>
                                      </p:cBhvr>
                                      <p:to>
                                        <p:strVal val="visible"/>
                                      </p:to>
                                    </p:set>
                                    <p:anim to="" calcmode="lin" valueType="num">
                                      <p:cBhvr>
                                        <p:cTn id="58" dur="1500" fill="hold">
                                          <p:stCondLst>
                                            <p:cond delay="0"/>
                                          </p:stCondLst>
                                        </p:cTn>
                                        <p:tgtEl>
                                          <p:spTgt spid="101"/>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101"/>
                                        </p:tgtEl>
                                        <p:attrNameLst>
                                          <p:attrName>ppt_h</p:attrName>
                                        </p:attrNameLst>
                                      </p:cBhvr>
                                      <p:tavLst>
                                        <p:tav tm="0">
                                          <p:val>
                                            <p:strVal val="0"/>
                                          </p:val>
                                        </p:tav>
                                        <p:tav tm="100000">
                                          <p:val>
                                            <p:strVal val="#ppt_h"/>
                                          </p:val>
                                        </p:tav>
                                      </p:tavLst>
                                    </p:anim>
                                    <p:animEffect filter="fade">
                                      <p:cBhvr>
                                        <p:cTn id="60" dur="1500">
                                          <p:stCondLst>
                                            <p:cond delay="0"/>
                                          </p:stCondLst>
                                        </p:cTn>
                                        <p:tgtEl>
                                          <p:spTgt spid="101"/>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1500" fill="hold"/>
                                        <p:tgtEl>
                                          <p:spTgt spid="102"/>
                                        </p:tgtEl>
                                        <p:attrNameLst>
                                          <p:attrName>ppt_x</p:attrName>
                                        </p:attrNameLst>
                                      </p:cBhvr>
                                      <p:tavLst>
                                        <p:tav tm="0">
                                          <p:val>
                                            <p:strVal val="0-#ppt_w/2"/>
                                          </p:val>
                                        </p:tav>
                                        <p:tav tm="100000">
                                          <p:val>
                                            <p:strVal val="#ppt_x"/>
                                          </p:val>
                                        </p:tav>
                                      </p:tavLst>
                                    </p:anim>
                                    <p:anim calcmode="lin" valueType="num">
                                      <p:cBhvr additive="base">
                                        <p:cTn id="64" dur="1500" fill="hold"/>
                                        <p:tgtEl>
                                          <p:spTgt spid="102"/>
                                        </p:tgtEl>
                                        <p:attrNameLst>
                                          <p:attrName>ppt_y</p:attrName>
                                        </p:attrNameLst>
                                      </p:cBhvr>
                                      <p:tavLst>
                                        <p:tav tm="0">
                                          <p:val>
                                            <p:strVal val="#ppt_y"/>
                                          </p:val>
                                        </p:tav>
                                        <p:tav tm="100000">
                                          <p:val>
                                            <p:strVal val="#ppt_y"/>
                                          </p:val>
                                        </p:tav>
                                      </p:tavLst>
                                    </p:anim>
                                    <p:set>
                                      <p:cBhvr>
                                        <p:cTn id="65" dur="1" fill="hold">
                                          <p:stCondLst>
                                            <p:cond delay="0"/>
                                          </p:stCondLst>
                                        </p:cTn>
                                        <p:tgtEl>
                                          <p:spTgt spid="102"/>
                                        </p:tgtEl>
                                        <p:attrNameLst>
                                          <p:attrName>style.visibility</p:attrName>
                                        </p:attrNameLst>
                                      </p:cBhvr>
                                      <p:to>
                                        <p:strVal val="visible"/>
                                      </p:to>
                                    </p:set>
                                    <p:anim to="" calcmode="lin" valueType="num">
                                      <p:cBhvr>
                                        <p:cTn id="66" dur="1500" fill="hold">
                                          <p:stCondLst>
                                            <p:cond delay="0"/>
                                          </p:stCondLst>
                                        </p:cTn>
                                        <p:tgtEl>
                                          <p:spTgt spid="102"/>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102"/>
                                        </p:tgtEl>
                                        <p:attrNameLst>
                                          <p:attrName>ppt_h</p:attrName>
                                        </p:attrNameLst>
                                      </p:cBhvr>
                                      <p:tavLst>
                                        <p:tav tm="0">
                                          <p:val>
                                            <p:strVal val="0"/>
                                          </p:val>
                                        </p:tav>
                                        <p:tav tm="100000">
                                          <p:val>
                                            <p:strVal val="#ppt_h"/>
                                          </p:val>
                                        </p:tav>
                                      </p:tavLst>
                                    </p:anim>
                                    <p:animEffect filter="fade">
                                      <p:cBhvr>
                                        <p:cTn id="68" dur="1500">
                                          <p:stCondLst>
                                            <p:cond delay="0"/>
                                          </p:stCondLst>
                                        </p:cTn>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P spid="100" grpId="0" autoUpdateAnimBg="0"/>
      <p:bldP spid="101" grpId="0" autoUpdateAnimBg="0"/>
      <p:bldP spid="10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A533F63-B0E4-4727-B68C-78BB0ECC73FD}"/>
              </a:ext>
            </a:extLst>
          </p:cNvPr>
          <p:cNvGrpSpPr/>
          <p:nvPr/>
        </p:nvGrpSpPr>
        <p:grpSpPr>
          <a:xfrm>
            <a:off x="0" y="0"/>
            <a:ext cx="12192000" cy="6858000"/>
            <a:chOff x="0" y="0"/>
            <a:chExt cx="12192000" cy="6858000"/>
          </a:xfrm>
        </p:grpSpPr>
        <p:pic>
          <p:nvPicPr>
            <p:cNvPr id="5" name="图片 4">
              <a:extLst>
                <a:ext uri="{FF2B5EF4-FFF2-40B4-BE49-F238E27FC236}">
                  <a16:creationId xmlns:a16="http://schemas.microsoft.com/office/drawing/2014/main" id="{136E83B2-6E47-465D-847D-30A881F67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FAEBF8D2-BD5A-43F7-A12C-E018C53CD251}"/>
                </a:ext>
              </a:extLst>
            </p:cNvPr>
            <p:cNvSpPr/>
            <p:nvPr/>
          </p:nvSpPr>
          <p:spPr>
            <a:xfrm>
              <a:off x="4343400" y="986589"/>
              <a:ext cx="3621505" cy="15039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BB946EF2-ADC6-41D9-ABE0-617E11DF6453}"/>
              </a:ext>
            </a:extLst>
          </p:cNvPr>
          <p:cNvSpPr txBox="1"/>
          <p:nvPr/>
        </p:nvSpPr>
        <p:spPr>
          <a:xfrm>
            <a:off x="4050109" y="864488"/>
            <a:ext cx="6593473" cy="2215991"/>
          </a:xfrm>
          <a:prstGeom prst="rect">
            <a:avLst/>
          </a:prstGeom>
          <a:noFill/>
        </p:spPr>
        <p:txBody>
          <a:bodyPr wrap="none" rtlCol="0">
            <a:spAutoFit/>
          </a:bodyPr>
          <a:lstStyle/>
          <a:p>
            <a:pPr algn="ctr"/>
            <a:r>
              <a:rPr lang="en-US" altLang="zh-CN" sz="13800" b="1" dirty="0">
                <a:latin typeface="专业字体设计服务/WWW.ZTSGC.COM/" panose="02000000000000000000" pitchFamily="2" charset="-122"/>
                <a:ea typeface="专业字体设计服务/WWW.ZTSGC.COM/" panose="02000000000000000000" pitchFamily="2" charset="-122"/>
              </a:rPr>
              <a:t>THANKS</a:t>
            </a:r>
            <a:endParaRPr lang="zh-CN" altLang="en-US" sz="13800" b="1" dirty="0">
              <a:latin typeface="专业字体设计服务/WWW.ZTSGC.COM/" panose="02000000000000000000" pitchFamily="2" charset="-122"/>
              <a:ea typeface="专业字体设计服务/WWW.ZTSGC.COM/" panose="02000000000000000000" pitchFamily="2" charset="-122"/>
            </a:endParaRPr>
          </a:p>
        </p:txBody>
      </p:sp>
      <p:grpSp>
        <p:nvGrpSpPr>
          <p:cNvPr id="21" name="组合 20">
            <a:extLst>
              <a:ext uri="{FF2B5EF4-FFF2-40B4-BE49-F238E27FC236}">
                <a16:creationId xmlns:a16="http://schemas.microsoft.com/office/drawing/2014/main" id="{17C187E2-DF4C-467B-8FEF-B22B05A3A589}"/>
              </a:ext>
            </a:extLst>
          </p:cNvPr>
          <p:cNvGrpSpPr/>
          <p:nvPr/>
        </p:nvGrpSpPr>
        <p:grpSpPr>
          <a:xfrm>
            <a:off x="4823317" y="2186918"/>
            <a:ext cx="3141588" cy="2035409"/>
            <a:chOff x="7369175" y="8126164"/>
            <a:chExt cx="5523322" cy="3229795"/>
          </a:xfrm>
        </p:grpSpPr>
        <p:pic>
          <p:nvPicPr>
            <p:cNvPr id="22" name="image 100011">
              <a:extLst>
                <a:ext uri="{FF2B5EF4-FFF2-40B4-BE49-F238E27FC236}">
                  <a16:creationId xmlns:a16="http://schemas.microsoft.com/office/drawing/2014/main" id="{DDD4A929-AE8A-45C7-BC8A-F40D86C4BF7D}"/>
                </a:ext>
              </a:extLst>
            </p:cNvPr>
            <p:cNvPicPr>
              <a:picLocks noChangeAspect="1"/>
            </p:cNvPicPr>
            <p:nvPr/>
          </p:nvPicPr>
          <p:blipFill>
            <a:blip r:embed="rId4"/>
            <a:srcRect/>
            <a:stretch>
              <a:fillRect/>
            </a:stretch>
          </p:blipFill>
          <p:spPr>
            <a:xfrm>
              <a:off x="7734300" y="8928099"/>
              <a:ext cx="4699000" cy="1981201"/>
            </a:xfrm>
            <a:prstGeom prst="rect">
              <a:avLst/>
            </a:prstGeom>
          </p:spPr>
        </p:pic>
        <p:sp>
          <p:nvSpPr>
            <p:cNvPr id="23" name="Object 100012">
              <a:extLst>
                <a:ext uri="{FF2B5EF4-FFF2-40B4-BE49-F238E27FC236}">
                  <a16:creationId xmlns:a16="http://schemas.microsoft.com/office/drawing/2014/main" id="{2035A71E-AAA1-42B7-84BD-420134DA9337}"/>
                </a:ext>
              </a:extLst>
            </p:cNvPr>
            <p:cNvSpPr txBox="1"/>
            <p:nvPr/>
          </p:nvSpPr>
          <p:spPr>
            <a:xfrm>
              <a:off x="8529307" y="9118408"/>
              <a:ext cx="3962399" cy="1367872"/>
            </a:xfrm>
            <a:prstGeom prst="rect">
              <a:avLst/>
            </a:prstGeom>
          </p:spPr>
          <p:txBody>
            <a:bodyPr vert="horz" rtlCol="0" anchor="t" anchorCtr="0">
              <a:noAutofit/>
            </a:bodyPr>
            <a:lstStyle/>
            <a:p>
              <a:pPr algn="l">
                <a:lnSpc>
                  <a:spcPct val="114166"/>
                </a:lnSpc>
              </a:pPr>
              <a:endParaRPr lang="en-US" sz="3200" b="1" dirty="0">
                <a:latin typeface="专业字体设计服务/WWW.ZTSGC.COM/" panose="02000000000000000000" pitchFamily="2" charset="-122"/>
                <a:ea typeface="专业字体设计服务/WWW.ZTSGC.COM/" panose="02000000000000000000" pitchFamily="2" charset="-122"/>
              </a:endParaRPr>
            </a:p>
          </p:txBody>
        </p:sp>
        <p:pic>
          <p:nvPicPr>
            <p:cNvPr id="24" name="image 100013">
              <a:extLst>
                <a:ext uri="{FF2B5EF4-FFF2-40B4-BE49-F238E27FC236}">
                  <a16:creationId xmlns:a16="http://schemas.microsoft.com/office/drawing/2014/main" id="{BA83A675-3312-4955-B4B1-579E860A0563}"/>
                </a:ext>
              </a:extLst>
            </p:cNvPr>
            <p:cNvPicPr>
              <a:picLocks noChangeAspect="1"/>
            </p:cNvPicPr>
            <p:nvPr/>
          </p:nvPicPr>
          <p:blipFill>
            <a:blip r:embed="rId5"/>
            <a:srcRect/>
            <a:stretch>
              <a:fillRect/>
            </a:stretch>
          </p:blipFill>
          <p:spPr>
            <a:xfrm>
              <a:off x="11431997" y="8126164"/>
              <a:ext cx="1460500" cy="1460500"/>
            </a:xfrm>
            <a:prstGeom prst="rect">
              <a:avLst/>
            </a:prstGeom>
          </p:spPr>
        </p:pic>
        <p:pic>
          <p:nvPicPr>
            <p:cNvPr id="25" name="image 100014">
              <a:extLst>
                <a:ext uri="{FF2B5EF4-FFF2-40B4-BE49-F238E27FC236}">
                  <a16:creationId xmlns:a16="http://schemas.microsoft.com/office/drawing/2014/main" id="{834291A4-556A-4DC5-95DA-333DF89F1D32}"/>
                </a:ext>
              </a:extLst>
            </p:cNvPr>
            <p:cNvPicPr>
              <a:picLocks noChangeAspect="1"/>
            </p:cNvPicPr>
            <p:nvPr/>
          </p:nvPicPr>
          <p:blipFill>
            <a:blip r:embed="rId6"/>
            <a:srcRect/>
            <a:stretch>
              <a:fillRect/>
            </a:stretch>
          </p:blipFill>
          <p:spPr>
            <a:xfrm>
              <a:off x="7369175" y="10403459"/>
              <a:ext cx="977900" cy="952500"/>
            </a:xfrm>
            <a:prstGeom prst="rect">
              <a:avLst/>
            </a:prstGeom>
          </p:spPr>
        </p:pic>
      </p:grpSp>
      <p:sp>
        <p:nvSpPr>
          <p:cNvPr id="26" name="矩形 25">
            <a:extLst>
              <a:ext uri="{FF2B5EF4-FFF2-40B4-BE49-F238E27FC236}">
                <a16:creationId xmlns:a16="http://schemas.microsoft.com/office/drawing/2014/main" id="{40A5E0EA-D0AA-4433-9200-4B5542F586A8}"/>
              </a:ext>
            </a:extLst>
          </p:cNvPr>
          <p:cNvSpPr/>
          <p:nvPr/>
        </p:nvSpPr>
        <p:spPr>
          <a:xfrm>
            <a:off x="5308041" y="2870861"/>
            <a:ext cx="2000191" cy="923330"/>
          </a:xfrm>
          <a:prstGeom prst="rect">
            <a:avLst/>
          </a:prstGeom>
        </p:spPr>
        <p:txBody>
          <a:bodyPr wrap="square">
            <a:spAutoFit/>
          </a:bodyPr>
          <a:lstStyle/>
          <a:p>
            <a:pPr fontAlgn="base"/>
            <a:r>
              <a:rPr lang="zh-CN" altLang="en-US" b="0" i="0" dirty="0">
                <a:solidFill>
                  <a:srgbClr val="666666"/>
                </a:solidFill>
                <a:effectLst/>
                <a:latin typeface="专业字体设计服务/WWW.ZTSGC.COM/" panose="02000000000000000000" pitchFamily="2" charset="-122"/>
                <a:ea typeface="专业字体设计服务/WWW.ZTSGC.COM/" panose="02000000000000000000" pitchFamily="2" charset="-122"/>
              </a:rPr>
              <a:t>王梓霖</a:t>
            </a:r>
            <a:r>
              <a:rPr lang="en-US" altLang="zh-CN" b="0" i="0" dirty="0">
                <a:solidFill>
                  <a:srgbClr val="666666"/>
                </a:solidFill>
                <a:effectLst/>
                <a:latin typeface="专业字体设计服务/WWW.ZTSGC.COM/" panose="02000000000000000000" pitchFamily="2" charset="-122"/>
                <a:ea typeface="专业字体设计服务/WWW.ZTSGC.COM/" panose="02000000000000000000" pitchFamily="2" charset="-122"/>
              </a:rPr>
              <a:t>	 </a:t>
            </a:r>
            <a:r>
              <a:rPr lang="zh-CN" altLang="en-US" b="0" i="0" dirty="0">
                <a:solidFill>
                  <a:srgbClr val="666666"/>
                </a:solidFill>
                <a:effectLst/>
                <a:latin typeface="专业字体设计服务/WWW.ZTSGC.COM/" panose="02000000000000000000" pitchFamily="2" charset="-122"/>
                <a:ea typeface="专业字体设计服务/WWW.ZTSGC.COM/" panose="02000000000000000000" pitchFamily="2" charset="-122"/>
              </a:rPr>
              <a:t> 樊翔宇</a:t>
            </a:r>
            <a:endParaRPr lang="en-US" altLang="zh-CN" b="0" i="0" dirty="0">
              <a:solidFill>
                <a:srgbClr val="666666"/>
              </a:solidFill>
              <a:effectLst/>
              <a:latin typeface="专业字体设计服务/WWW.ZTSGC.COM/" panose="02000000000000000000" pitchFamily="2" charset="-122"/>
              <a:ea typeface="专业字体设计服务/WWW.ZTSGC.COM/" panose="02000000000000000000" pitchFamily="2" charset="-122"/>
            </a:endParaRPr>
          </a:p>
          <a:p>
            <a:pPr fontAlgn="base"/>
            <a:endParaRPr lang="en-US" altLang="zh-CN" b="0" i="0" dirty="0">
              <a:solidFill>
                <a:srgbClr val="666666"/>
              </a:solidFill>
              <a:effectLst/>
              <a:latin typeface="专业字体设计服务/WWW.ZTSGC.COM/" panose="02000000000000000000" pitchFamily="2" charset="-122"/>
              <a:ea typeface="专业字体设计服务/WWW.ZTSGC.COM/" panose="02000000000000000000" pitchFamily="2" charset="-122"/>
            </a:endParaRPr>
          </a:p>
          <a:p>
            <a:pPr fontAlgn="base"/>
            <a:r>
              <a:rPr lang="zh-CN" altLang="en-US" dirty="0">
                <a:solidFill>
                  <a:srgbClr val="666666"/>
                </a:solidFill>
                <a:latin typeface="专业字体设计服务/WWW.ZTSGC.COM/" panose="02000000000000000000" pitchFamily="2" charset="-122"/>
                <a:ea typeface="专业字体设计服务/WWW.ZTSGC.COM/" panose="02000000000000000000" pitchFamily="2" charset="-122"/>
              </a:rPr>
              <a:t>刘书良 </a:t>
            </a:r>
            <a:r>
              <a:rPr lang="en-US" altLang="zh-CN" dirty="0">
                <a:solidFill>
                  <a:srgbClr val="666666"/>
                </a:solidFill>
                <a:latin typeface="专业字体设计服务/WWW.ZTSGC.COM/" panose="02000000000000000000" pitchFamily="2" charset="-122"/>
                <a:ea typeface="专业字体设计服务/WWW.ZTSGC.COM/" panose="02000000000000000000" pitchFamily="2" charset="-122"/>
              </a:rPr>
              <a:t>	  </a:t>
            </a:r>
            <a:r>
              <a:rPr lang="zh-CN" altLang="en-US" dirty="0">
                <a:solidFill>
                  <a:srgbClr val="666666"/>
                </a:solidFill>
                <a:latin typeface="专业字体设计服务/WWW.ZTSGC.COM/" panose="02000000000000000000" pitchFamily="2" charset="-122"/>
                <a:ea typeface="专业字体设计服务/WWW.ZTSGC.COM/" panose="02000000000000000000" pitchFamily="2" charset="-122"/>
              </a:rPr>
              <a:t>王晓圉</a:t>
            </a:r>
            <a:endParaRPr lang="zh-CN" altLang="en-US" b="0" i="0" dirty="0">
              <a:solidFill>
                <a:srgbClr val="666666"/>
              </a:solidFill>
              <a:effectLst/>
              <a:latin typeface="专业字体设计服务/WWW.ZTSGC.COM/" panose="02000000000000000000" pitchFamily="2" charset="-122"/>
              <a:ea typeface="专业字体设计服务/WWW.ZTSGC.COM/" panose="02000000000000000000" pitchFamily="2" charset="-122"/>
            </a:endParaRPr>
          </a:p>
        </p:txBody>
      </p:sp>
    </p:spTree>
    <p:extLst>
      <p:ext uri="{BB962C8B-B14F-4D97-AF65-F5344CB8AC3E}">
        <p14:creationId xmlns:p14="http://schemas.microsoft.com/office/powerpoint/2010/main" val="23844149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1+#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500" fill="hold"/>
                                        <p:tgtEl>
                                          <p:spTgt spid="26"/>
                                        </p:tgtEl>
                                        <p:attrNameLst>
                                          <p:attrName>ppt_x</p:attrName>
                                        </p:attrNameLst>
                                      </p:cBhvr>
                                      <p:tavLst>
                                        <p:tav tm="0">
                                          <p:val>
                                            <p:strVal val="1+#ppt_w/2"/>
                                          </p:val>
                                        </p:tav>
                                        <p:tav tm="100000">
                                          <p:val>
                                            <p:strVal val="#ppt_x"/>
                                          </p:val>
                                        </p:tav>
                                      </p:tavLst>
                                    </p:anim>
                                    <p:anim calcmode="lin" valueType="num">
                                      <p:cBhvr additive="base">
                                        <p:cTn id="16" dur="1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6"/>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7"/>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8"/>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9"/>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0"/>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1"/>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1199449" y="484112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3"/>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4"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720492" y="882650"/>
            <a:ext cx="4882202" cy="457200"/>
          </a:xfrm>
          <a:prstGeom prst="rect">
            <a:avLst/>
          </a:prstGeom>
        </p:spPr>
        <p:txBody>
          <a:bodyPr vert="horz" rtlCol="0" anchor="t" anchorCtr="0">
            <a:noAutofit/>
          </a:bodyPr>
          <a:lstStyle/>
          <a:p>
            <a:r>
              <a:rPr lang="en-US" altLang="zh-CN" sz="2800" b="1" dirty="0"/>
              <a:t>	</a:t>
            </a:r>
            <a:r>
              <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Mask</a:t>
            </a:r>
            <a:r>
              <a:rPr lang="en-US" altLang="zh-CN" sz="2800" b="1" dirty="0"/>
              <a:t> </a:t>
            </a:r>
            <a:r>
              <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R-CNN</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简单介绍</a:t>
            </a:r>
            <a:endPar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26" name="文本框 25">
            <a:extLst>
              <a:ext uri="{FF2B5EF4-FFF2-40B4-BE49-F238E27FC236}">
                <a16:creationId xmlns:a16="http://schemas.microsoft.com/office/drawing/2014/main" id="{154065A2-0A96-46AB-9D8A-843F3FA615A3}"/>
              </a:ext>
            </a:extLst>
          </p:cNvPr>
          <p:cNvSpPr txBox="1"/>
          <p:nvPr/>
        </p:nvSpPr>
        <p:spPr>
          <a:xfrm>
            <a:off x="7659996" y="2607704"/>
            <a:ext cx="4033709" cy="1015663"/>
          </a:xfrm>
          <a:prstGeom prst="rect">
            <a:avLst/>
          </a:prstGeom>
          <a:noFill/>
        </p:spPr>
        <p:txBody>
          <a:bodyPr wrap="square">
            <a:spAutoFit/>
          </a:bodyPr>
          <a:lstStyle/>
          <a:p>
            <a:r>
              <a:rPr lang="en-US" altLang="zh-CN" sz="2000" dirty="0"/>
              <a:t>Mask R-CNN</a:t>
            </a:r>
            <a:r>
              <a:rPr lang="zh-CN" altLang="en-US" sz="2000" dirty="0"/>
              <a:t>基本结构：</a:t>
            </a:r>
            <a:endParaRPr lang="en-US" altLang="zh-CN" sz="2000" dirty="0"/>
          </a:p>
          <a:p>
            <a:r>
              <a:rPr lang="zh-CN" altLang="en-US" sz="2000" dirty="0"/>
              <a:t>在</a:t>
            </a:r>
            <a:r>
              <a:rPr lang="en-US" altLang="zh-CN" sz="2000" dirty="0"/>
              <a:t>faster </a:t>
            </a:r>
            <a:r>
              <a:rPr lang="en-US" altLang="zh-CN" sz="2000" dirty="0" err="1"/>
              <a:t>rcnn</a:t>
            </a:r>
            <a:r>
              <a:rPr lang="zh-CN" altLang="en-US" sz="2000" dirty="0"/>
              <a:t>上增加了一个分割分支</a:t>
            </a:r>
            <a:r>
              <a:rPr lang="en-US" altLang="zh-CN" sz="2000" dirty="0"/>
              <a:t>	</a:t>
            </a:r>
            <a:endParaRPr lang="zh-CN" altLang="en-US" dirty="0"/>
          </a:p>
        </p:txBody>
      </p:sp>
      <p:pic>
        <p:nvPicPr>
          <p:cNvPr id="9" name="图片 8">
            <a:extLst>
              <a:ext uri="{FF2B5EF4-FFF2-40B4-BE49-F238E27FC236}">
                <a16:creationId xmlns:a16="http://schemas.microsoft.com/office/drawing/2014/main" id="{FFE928FC-80F3-4CA3-B4C4-070762FE25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4873" y="1532464"/>
            <a:ext cx="6611059" cy="4057228"/>
          </a:xfrm>
          <a:prstGeom prst="rect">
            <a:avLst/>
          </a:prstGeom>
        </p:spPr>
      </p:pic>
    </p:spTree>
    <p:extLst>
      <p:ext uri="{BB962C8B-B14F-4D97-AF65-F5344CB8AC3E}">
        <p14:creationId xmlns:p14="http://schemas.microsoft.com/office/powerpoint/2010/main" val="26884854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6"/>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7"/>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8"/>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9"/>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0"/>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1"/>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1134350" y="487645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3"/>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720492" y="882650"/>
            <a:ext cx="5958346" cy="457200"/>
          </a:xfrm>
          <a:prstGeom prst="rect">
            <a:avLst/>
          </a:prstGeom>
        </p:spPr>
        <p:txBody>
          <a:bodyPr vert="horz" rtlCol="0" anchor="t" anchorCtr="0">
            <a:noAutofit/>
          </a:bodyPr>
          <a:lstStyle/>
          <a:p>
            <a:r>
              <a:rPr lang="en-US" altLang="zh-CN" sz="2800" b="1" dirty="0"/>
              <a:t>	</a:t>
            </a:r>
            <a:r>
              <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Mask</a:t>
            </a:r>
            <a:r>
              <a:rPr lang="en-US" altLang="zh-CN" sz="2800" b="1" dirty="0"/>
              <a:t> </a:t>
            </a:r>
            <a:r>
              <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R-CNN</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整体结构和流程</a:t>
            </a:r>
            <a:endPar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26" name="文本框 25">
            <a:extLst>
              <a:ext uri="{FF2B5EF4-FFF2-40B4-BE49-F238E27FC236}">
                <a16:creationId xmlns:a16="http://schemas.microsoft.com/office/drawing/2014/main" id="{154065A2-0A96-46AB-9D8A-843F3FA615A3}"/>
              </a:ext>
            </a:extLst>
          </p:cNvPr>
          <p:cNvSpPr txBox="1"/>
          <p:nvPr/>
        </p:nvSpPr>
        <p:spPr>
          <a:xfrm>
            <a:off x="5207780" y="1437694"/>
            <a:ext cx="6411123" cy="4708981"/>
          </a:xfrm>
          <a:prstGeom prst="rect">
            <a:avLst/>
          </a:prstGeom>
          <a:noFill/>
        </p:spPr>
        <p:txBody>
          <a:bodyPr wrap="square">
            <a:spAutoFit/>
          </a:bodyPr>
          <a:lstStyle/>
          <a:p>
            <a:r>
              <a:rPr lang="en-US" altLang="zh-CN" sz="2000" dirty="0"/>
              <a:t>1.</a:t>
            </a:r>
            <a:r>
              <a:rPr lang="zh-CN" altLang="en-US" sz="2000" dirty="0"/>
              <a:t>输入要处理的图片。</a:t>
            </a:r>
            <a:br>
              <a:rPr lang="zh-CN" altLang="en-US" sz="2000" dirty="0"/>
            </a:br>
            <a:r>
              <a:rPr lang="en-US" altLang="zh-CN" sz="2000" dirty="0"/>
              <a:t>2.</a:t>
            </a:r>
            <a:r>
              <a:rPr lang="zh-CN" altLang="en-US" sz="2000" dirty="0"/>
              <a:t>将图片送入到 </a:t>
            </a:r>
            <a:r>
              <a:rPr lang="en-US" altLang="zh-CN" sz="2000" dirty="0"/>
              <a:t>CNN </a:t>
            </a:r>
            <a:r>
              <a:rPr lang="zh-CN" altLang="en-US" sz="2000" dirty="0"/>
              <a:t>特征提取网络得到特征图。</a:t>
            </a:r>
            <a:br>
              <a:rPr lang="zh-CN" altLang="en-US" sz="2000" dirty="0"/>
            </a:br>
            <a:r>
              <a:rPr lang="zh-CN" altLang="en-US" sz="2000" dirty="0"/>
              <a:t>然后对特征图的每一个像素位置设定固定个数的 </a:t>
            </a:r>
            <a:r>
              <a:rPr lang="en-US" altLang="zh-CN" sz="2000" dirty="0"/>
              <a:t>ROI </a:t>
            </a:r>
            <a:r>
              <a:rPr lang="zh-CN" altLang="en-US" sz="2000" dirty="0"/>
              <a:t>（对应于在 </a:t>
            </a:r>
            <a:r>
              <a:rPr lang="en-US" altLang="zh-CN" sz="2000" dirty="0" err="1"/>
              <a:t>FasterRCNN</a:t>
            </a:r>
            <a:r>
              <a:rPr lang="en-US" altLang="zh-CN" sz="2000" dirty="0"/>
              <a:t> </a:t>
            </a:r>
            <a:r>
              <a:rPr lang="zh-CN" altLang="en-US" sz="2000" dirty="0"/>
              <a:t>中的 </a:t>
            </a:r>
            <a:r>
              <a:rPr lang="en-US" altLang="zh-CN" sz="2000" dirty="0"/>
              <a:t>Anchor ),</a:t>
            </a:r>
            <a:r>
              <a:rPr lang="zh-CN" altLang="en-US" sz="2000" dirty="0"/>
              <a:t>然后将 </a:t>
            </a:r>
            <a:r>
              <a:rPr lang="en-US" altLang="zh-CN" sz="2000" dirty="0"/>
              <a:t>ROI </a:t>
            </a:r>
            <a:r>
              <a:rPr lang="zh-CN" altLang="en-US" sz="2000" dirty="0"/>
              <a:t>区域送入 </a:t>
            </a:r>
            <a:r>
              <a:rPr lang="en-US" altLang="zh-CN" sz="2000" dirty="0"/>
              <a:t>RPN </a:t>
            </a:r>
            <a:r>
              <a:rPr lang="zh-CN" altLang="en-US" sz="2000" dirty="0"/>
              <a:t>网络进行二分类（前景和背景）以及坐标回归，以获得精炼后的 </a:t>
            </a:r>
            <a:r>
              <a:rPr lang="en-US" altLang="zh-CN" sz="2000" dirty="0"/>
              <a:t>ROI </a:t>
            </a:r>
            <a:r>
              <a:rPr lang="zh-CN" altLang="en-US" sz="2000" dirty="0"/>
              <a:t>区域（对应于 </a:t>
            </a:r>
            <a:r>
              <a:rPr lang="en-US" altLang="zh-CN" sz="2000" dirty="0" err="1"/>
              <a:t>FasterRCNN</a:t>
            </a:r>
            <a:r>
              <a:rPr lang="en-US" altLang="zh-CN" sz="2000" dirty="0"/>
              <a:t> </a:t>
            </a:r>
            <a:r>
              <a:rPr lang="zh-CN" altLang="en-US" sz="2000" dirty="0"/>
              <a:t>中的候选区域）。</a:t>
            </a:r>
            <a:br>
              <a:rPr lang="zh-CN" altLang="en-US" sz="2000" dirty="0"/>
            </a:br>
            <a:r>
              <a:rPr lang="en-US" altLang="zh-CN" sz="2000" dirty="0"/>
              <a:t>3.</a:t>
            </a:r>
            <a:r>
              <a:rPr lang="zh-CN" altLang="en-US" sz="2000" dirty="0"/>
              <a:t>对上个步骤中获得的 </a:t>
            </a:r>
            <a:r>
              <a:rPr lang="en-US" altLang="zh-CN" sz="2000" dirty="0"/>
              <a:t>ROI </a:t>
            </a:r>
            <a:r>
              <a:rPr lang="zh-CN" altLang="en-US" sz="2000" dirty="0"/>
              <a:t>区域执行 </a:t>
            </a:r>
            <a:r>
              <a:rPr lang="en-US" altLang="zh-CN" sz="2000" dirty="0" err="1"/>
              <a:t>ROIAlign</a:t>
            </a:r>
            <a:r>
              <a:rPr lang="en-US" altLang="zh-CN" sz="2000" dirty="0"/>
              <a:t> </a:t>
            </a:r>
            <a:r>
              <a:rPr lang="zh-CN" altLang="en-US" sz="2000" dirty="0"/>
              <a:t>操作（是对 </a:t>
            </a:r>
            <a:r>
              <a:rPr lang="en-US" altLang="zh-CN" sz="2000" dirty="0" err="1"/>
              <a:t>ROIPooling</a:t>
            </a:r>
            <a:r>
              <a:rPr lang="en-US" altLang="zh-CN" sz="2000" dirty="0"/>
              <a:t> </a:t>
            </a:r>
            <a:r>
              <a:rPr lang="zh-CN" altLang="en-US" sz="2000" dirty="0"/>
              <a:t>的改进），即先将原图和 </a:t>
            </a:r>
            <a:r>
              <a:rPr lang="en-US" altLang="zh-CN" sz="2000" dirty="0"/>
              <a:t>feature map </a:t>
            </a:r>
            <a:r>
              <a:rPr lang="zh-CN" altLang="en-US" sz="2000" dirty="0"/>
              <a:t>的 </a:t>
            </a:r>
            <a:r>
              <a:rPr lang="en-US" altLang="zh-CN" sz="2000" dirty="0"/>
              <a:t>pixel </a:t>
            </a:r>
            <a:r>
              <a:rPr lang="zh-CN" altLang="en-US" sz="2000" dirty="0"/>
              <a:t>对应起来，然后将 </a:t>
            </a:r>
            <a:r>
              <a:rPr lang="en-US" altLang="zh-CN" sz="2000" dirty="0"/>
              <a:t>feature map </a:t>
            </a:r>
            <a:r>
              <a:rPr lang="zh-CN" altLang="en-US" sz="2000" dirty="0"/>
              <a:t>和固定大小的 </a:t>
            </a:r>
            <a:r>
              <a:rPr lang="en-US" altLang="zh-CN" sz="2000" dirty="0"/>
              <a:t>feature </a:t>
            </a:r>
            <a:r>
              <a:rPr lang="zh-CN" altLang="en-US" sz="2000" dirty="0"/>
              <a:t>对应起来。</a:t>
            </a:r>
            <a:br>
              <a:rPr lang="zh-CN" altLang="en-US" sz="2000" dirty="0"/>
            </a:br>
            <a:r>
              <a:rPr lang="en-US" altLang="zh-CN" sz="2000" dirty="0"/>
              <a:t>4.</a:t>
            </a:r>
            <a:r>
              <a:rPr lang="zh-CN" altLang="en-US" sz="2000" dirty="0"/>
              <a:t>最后对这些 </a:t>
            </a:r>
            <a:r>
              <a:rPr lang="en-US" altLang="zh-CN" sz="2000" dirty="0"/>
              <a:t>ROI </a:t>
            </a:r>
            <a:r>
              <a:rPr lang="zh-CN" altLang="en-US" sz="2000" dirty="0"/>
              <a:t>区域进行多类别分类，候选框回归和引入 </a:t>
            </a:r>
            <a:r>
              <a:rPr lang="en-US" altLang="zh-CN" sz="2000" dirty="0"/>
              <a:t>FCN </a:t>
            </a:r>
            <a:r>
              <a:rPr lang="zh-CN" altLang="en-US" sz="2000" dirty="0"/>
              <a:t>生成 </a:t>
            </a:r>
            <a:r>
              <a:rPr lang="en-US" altLang="zh-CN" sz="2000" dirty="0"/>
              <a:t>Mask </a:t>
            </a:r>
            <a:r>
              <a:rPr lang="zh-CN" altLang="en-US" sz="2000" dirty="0"/>
              <a:t>，完成实例分割任务。</a:t>
            </a:r>
            <a:endParaRPr lang="en-US" altLang="zh-CN" sz="2000" dirty="0"/>
          </a:p>
          <a:p>
            <a:r>
              <a:rPr lang="zh-CN" altLang="en-US" sz="2000" dirty="0"/>
              <a:t>整个过程中与 </a:t>
            </a:r>
            <a:r>
              <a:rPr lang="en-US" altLang="zh-CN" sz="2000" dirty="0" err="1"/>
              <a:t>FasterRCNN</a:t>
            </a:r>
            <a:r>
              <a:rPr lang="en-US" altLang="zh-CN" sz="2000" dirty="0"/>
              <a:t> </a:t>
            </a:r>
            <a:r>
              <a:rPr lang="zh-CN" altLang="en-US" sz="2000" dirty="0"/>
              <a:t>中不同的是 </a:t>
            </a:r>
            <a:r>
              <a:rPr lang="en-US" altLang="zh-CN" sz="2000" dirty="0" err="1"/>
              <a:t>ROIAlign</a:t>
            </a:r>
            <a:r>
              <a:rPr lang="en-US" altLang="zh-CN" sz="2000" dirty="0"/>
              <a:t> </a:t>
            </a:r>
            <a:r>
              <a:rPr lang="zh-CN" altLang="en-US" sz="2000" dirty="0"/>
              <a:t>和分割分支，其他都是相同的</a:t>
            </a:r>
            <a:endParaRPr lang="zh-CN" altLang="en-US" dirty="0"/>
          </a:p>
        </p:txBody>
      </p:sp>
      <p:pic>
        <p:nvPicPr>
          <p:cNvPr id="22" name="图片 21">
            <a:extLst>
              <a:ext uri="{FF2B5EF4-FFF2-40B4-BE49-F238E27FC236}">
                <a16:creationId xmlns:a16="http://schemas.microsoft.com/office/drawing/2014/main" id="{B8BACF85-35D3-41C1-BAFE-7683A777F4F6}"/>
              </a:ext>
            </a:extLst>
          </p:cNvPr>
          <p:cNvPicPr>
            <a:picLocks noChangeAspect="1"/>
          </p:cNvPicPr>
          <p:nvPr/>
        </p:nvPicPr>
        <p:blipFill>
          <a:blip r:embed="rId14"/>
          <a:stretch>
            <a:fillRect/>
          </a:stretch>
        </p:blipFill>
        <p:spPr>
          <a:xfrm>
            <a:off x="879301" y="1750068"/>
            <a:ext cx="4138891" cy="3666838"/>
          </a:xfrm>
          <a:prstGeom prst="rect">
            <a:avLst/>
          </a:prstGeom>
        </p:spPr>
      </p:pic>
    </p:spTree>
    <p:extLst>
      <p:ext uri="{BB962C8B-B14F-4D97-AF65-F5344CB8AC3E}">
        <p14:creationId xmlns:p14="http://schemas.microsoft.com/office/powerpoint/2010/main" val="1600292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61036"/>
            <a:ext cx="11341100" cy="5846378"/>
            <a:chOff x="1384300" y="1289050"/>
            <a:chExt cx="9632950" cy="4476750"/>
          </a:xfrm>
        </p:grpSpPr>
        <p:pic>
          <p:nvPicPr>
            <p:cNvPr id="30003" name="image 30003"/>
            <p:cNvPicPr>
              <a:picLocks noChangeAspect="1"/>
            </p:cNvPicPr>
            <p:nvPr/>
          </p:nvPicPr>
          <p:blipFill>
            <a:blip r:embed="rId6"/>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7"/>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8"/>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9"/>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10"/>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11"/>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1199449" y="4841128"/>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3"/>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PA_库_任意多边形 6">
            <a:extLst>
              <a:ext uri="{FF2B5EF4-FFF2-40B4-BE49-F238E27FC236}">
                <a16:creationId xmlns:a16="http://schemas.microsoft.com/office/drawing/2014/main" id="{FA262C7E-3EE5-4306-99AB-844142D69BBB}"/>
              </a:ext>
            </a:extLst>
          </p:cNvPr>
          <p:cNvSpPr/>
          <p:nvPr>
            <p:custDataLst>
              <p:tags r:id="rId1"/>
            </p:custDataLst>
          </p:nvPr>
        </p:nvSpPr>
        <p:spPr>
          <a:xfrm>
            <a:off x="6696411" y="1029772"/>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dirty="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18" name="PA_库_任意多边形 8">
            <a:extLst>
              <a:ext uri="{FF2B5EF4-FFF2-40B4-BE49-F238E27FC236}">
                <a16:creationId xmlns:a16="http://schemas.microsoft.com/office/drawing/2014/main" id="{452F6A9D-954D-4CA4-870B-BD919F56522B}"/>
              </a:ext>
            </a:extLst>
          </p:cNvPr>
          <p:cNvSpPr/>
          <p:nvPr>
            <p:custDataLst>
              <p:tags r:id="rId2"/>
            </p:custDataLst>
          </p:nvPr>
        </p:nvSpPr>
        <p:spPr>
          <a:xfrm>
            <a:off x="6696411" y="2599058"/>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0" name="PA_库_任意多边形 10">
            <a:extLst>
              <a:ext uri="{FF2B5EF4-FFF2-40B4-BE49-F238E27FC236}">
                <a16:creationId xmlns:a16="http://schemas.microsoft.com/office/drawing/2014/main" id="{2B704D09-659D-4801-8808-B414D1A8F764}"/>
              </a:ext>
            </a:extLst>
          </p:cNvPr>
          <p:cNvSpPr/>
          <p:nvPr>
            <p:custDataLst>
              <p:tags r:id="rId3"/>
            </p:custDataLst>
          </p:nvPr>
        </p:nvSpPr>
        <p:spPr>
          <a:xfrm>
            <a:off x="6696411" y="4168344"/>
            <a:ext cx="360140" cy="1329903"/>
          </a:xfrm>
          <a:custGeom>
            <a:avLst/>
            <a:gdLst>
              <a:gd name="connsiteX0" fmla="*/ 0 w 360140"/>
              <a:gd name="connsiteY0" fmla="*/ 0 h 1329903"/>
              <a:gd name="connsiteX1" fmla="*/ 360140 w 360140"/>
              <a:gd name="connsiteY1" fmla="*/ 0 h 1329903"/>
              <a:gd name="connsiteX2" fmla="*/ 360140 w 360140"/>
              <a:gd name="connsiteY2" fmla="*/ 1329903 h 1329903"/>
              <a:gd name="connsiteX3" fmla="*/ 0 w 360140"/>
              <a:gd name="connsiteY3" fmla="*/ 1329903 h 1329903"/>
              <a:gd name="connsiteX4" fmla="*/ 0 w 360140"/>
              <a:gd name="connsiteY4" fmla="*/ 0 h 132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40" h="1329903">
                <a:moveTo>
                  <a:pt x="0" y="0"/>
                </a:moveTo>
                <a:lnTo>
                  <a:pt x="360140" y="0"/>
                </a:lnTo>
                <a:lnTo>
                  <a:pt x="360140" y="1329903"/>
                </a:lnTo>
                <a:lnTo>
                  <a:pt x="0" y="1329903"/>
                </a:lnTo>
                <a:lnTo>
                  <a:pt x="0" y="0"/>
                </a:lnTo>
                <a:close/>
              </a:path>
            </a:pathLst>
          </a:custGeom>
          <a:noFill/>
          <a:ln>
            <a:noFill/>
          </a:ln>
          <a:effectLst/>
        </p:spPr>
        <p:txBody>
          <a:bodyPr spcFirstLastPara="0" vert="horz" wrap="square" lIns="25400" tIns="12700" rIns="25400" bIns="12700" numCol="1" spcCol="1270" anchor="ctr" anchorCtr="0">
            <a:noAutofit/>
          </a:bodyPr>
          <a:lstStyle/>
          <a:p>
            <a:pPr marL="0" marR="0" lvl="0" indent="0" defTabSz="444500" eaLnBrk="1" fontAlgn="auto" latinLnBrk="0" hangingPunct="1">
              <a:lnSpc>
                <a:spcPct val="90000"/>
              </a:lnSpc>
              <a:spcBef>
                <a:spcPct val="0"/>
              </a:spcBef>
              <a:spcAft>
                <a:spcPct val="35000"/>
              </a:spcAft>
              <a:buClrTx/>
              <a:buSzTx/>
              <a:buFontTx/>
              <a:buNone/>
              <a:tabLst/>
              <a:defRPr/>
            </a:pPr>
            <a:endParaRPr kumimoji="0" lang="zh-CN" altLang="en-US" sz="1000" b="0" i="0" u="none" strike="noStrike" kern="0" cap="none" spc="0" normalizeH="0" baseline="0" noProof="0">
              <a:ln>
                <a:noFill/>
              </a:ln>
              <a:solidFill>
                <a:prstClr val="black">
                  <a:hueOff val="0"/>
                  <a:satOff val="0"/>
                  <a:lumOff val="0"/>
                  <a:alphaOff val="0"/>
                </a:prstClr>
              </a:solidFill>
              <a:effectLst/>
              <a:uLnTx/>
              <a:uFillTx/>
              <a:latin typeface="等线" panose="020F0502020204030204"/>
              <a:ea typeface="等线" panose="02010600030101010101" pitchFamily="2" charset="-122"/>
              <a:cs typeface="+mn-cs"/>
            </a:endParaRPr>
          </a:p>
        </p:txBody>
      </p:sp>
      <p:sp>
        <p:nvSpPr>
          <p:cNvPr id="24" name="Object 30007">
            <a:extLst>
              <a:ext uri="{FF2B5EF4-FFF2-40B4-BE49-F238E27FC236}">
                <a16:creationId xmlns:a16="http://schemas.microsoft.com/office/drawing/2014/main" id="{E7734525-8D9F-49C7-8560-26E5B2AC712A}"/>
              </a:ext>
            </a:extLst>
          </p:cNvPr>
          <p:cNvSpPr txBox="1"/>
          <p:nvPr/>
        </p:nvSpPr>
        <p:spPr>
          <a:xfrm>
            <a:off x="3720492" y="882650"/>
            <a:ext cx="5958346" cy="457200"/>
          </a:xfrm>
          <a:prstGeom prst="rect">
            <a:avLst/>
          </a:prstGeom>
        </p:spPr>
        <p:txBody>
          <a:bodyPr vert="horz" rtlCol="0" anchor="t" anchorCtr="0">
            <a:noAutofit/>
          </a:bodyPr>
          <a:lstStyle/>
          <a:p>
            <a:r>
              <a:rPr lang="en-US" altLang="zh-CN" sz="2800" b="1" dirty="0"/>
              <a:t>	</a:t>
            </a:r>
            <a:r>
              <a:rPr lang="en-US" altLang="zh-CN" sz="2800" dirty="0"/>
              <a:t> </a:t>
            </a:r>
            <a:r>
              <a:rPr lang="en-US" altLang="zh-CN" sz="2800" dirty="0" err="1"/>
              <a:t>RoI</a:t>
            </a:r>
            <a:r>
              <a:rPr lang="en-US" altLang="zh-CN" sz="2800" dirty="0"/>
              <a:t> Align</a:t>
            </a: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算法原理</a:t>
            </a:r>
            <a:endParaRPr lang="en-US" altLang="zh-CN"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endParaRPr>
          </a:p>
        </p:txBody>
      </p:sp>
      <p:sp>
        <p:nvSpPr>
          <p:cNvPr id="8" name="文本框 7">
            <a:extLst>
              <a:ext uri="{FF2B5EF4-FFF2-40B4-BE49-F238E27FC236}">
                <a16:creationId xmlns:a16="http://schemas.microsoft.com/office/drawing/2014/main" id="{7DC97C33-7745-5ABC-BD59-2D4F48B14EBF}"/>
              </a:ext>
            </a:extLst>
          </p:cNvPr>
          <p:cNvSpPr txBox="1"/>
          <p:nvPr/>
        </p:nvSpPr>
        <p:spPr>
          <a:xfrm>
            <a:off x="6270080" y="1805181"/>
            <a:ext cx="5255170" cy="2554545"/>
          </a:xfrm>
          <a:prstGeom prst="rect">
            <a:avLst/>
          </a:prstGeom>
          <a:noFill/>
        </p:spPr>
        <p:txBody>
          <a:bodyPr wrap="square">
            <a:spAutoFit/>
          </a:bodyPr>
          <a:lstStyle/>
          <a:p>
            <a:r>
              <a:rPr lang="en-US" altLang="zh-CN" sz="1600" dirty="0" err="1"/>
              <a:t>RoI</a:t>
            </a:r>
            <a:r>
              <a:rPr lang="en-US" altLang="zh-CN" sz="1600" dirty="0"/>
              <a:t> Pool</a:t>
            </a:r>
            <a:r>
              <a:rPr lang="zh-CN" altLang="en-US" sz="1600" dirty="0"/>
              <a:t>和</a:t>
            </a:r>
            <a:r>
              <a:rPr lang="en-US" altLang="zh-CN" sz="1600" dirty="0" err="1"/>
              <a:t>RoI</a:t>
            </a:r>
            <a:r>
              <a:rPr lang="en-US" altLang="zh-CN" sz="1600" dirty="0"/>
              <a:t> Align</a:t>
            </a:r>
            <a:r>
              <a:rPr lang="zh-CN" altLang="en-US" sz="1600" dirty="0"/>
              <a:t>作用均是将候选框对应的特征图找出，之后将不同大小比例特征图处理为固定大小，从而能输入到后续大小固定的网络中。在</a:t>
            </a:r>
            <a:r>
              <a:rPr lang="en-US" altLang="zh-CN" sz="1600" dirty="0"/>
              <a:t>Faster RCNN</a:t>
            </a:r>
            <a:r>
              <a:rPr lang="zh-CN" altLang="en-US" sz="1600" dirty="0"/>
              <a:t>中，在将</a:t>
            </a:r>
            <a:r>
              <a:rPr lang="en-US" altLang="zh-CN" sz="1600" dirty="0"/>
              <a:t>feature map</a:t>
            </a:r>
            <a:r>
              <a:rPr lang="zh-CN" altLang="en-US" sz="1600" dirty="0"/>
              <a:t>映射到原图像上时，由于</a:t>
            </a:r>
            <a:r>
              <a:rPr lang="en-US" altLang="zh-CN" sz="1600" dirty="0" err="1"/>
              <a:t>RoI</a:t>
            </a:r>
            <a:r>
              <a:rPr lang="en-US" altLang="zh-CN" sz="1600" dirty="0"/>
              <a:t> Pooling</a:t>
            </a:r>
            <a:r>
              <a:rPr lang="zh-CN" altLang="en-US" sz="1600" dirty="0"/>
              <a:t>的操作存在量化的过程，会引入像素偏移现象，导致</a:t>
            </a:r>
            <a:r>
              <a:rPr lang="en-US" altLang="zh-CN" sz="1600" dirty="0" err="1"/>
              <a:t>RoI</a:t>
            </a:r>
            <a:r>
              <a:rPr lang="zh-CN" altLang="en-US" sz="1600" dirty="0"/>
              <a:t>无法精确地映射到原图上。</a:t>
            </a:r>
            <a:endParaRPr lang="en-US" altLang="zh-CN" sz="1600" dirty="0"/>
          </a:p>
          <a:p>
            <a:endParaRPr lang="en-US" altLang="zh-CN" sz="1600" dirty="0"/>
          </a:p>
          <a:p>
            <a:r>
              <a:rPr lang="zh-CN" altLang="en-US" sz="1600" dirty="0"/>
              <a:t>该算法通过双线性插值的方法确定了原图像感兴趣区域每个像素的特征值，避免了量化操作带来的误差，从而提高了预测框和掩膜的精确度。</a:t>
            </a:r>
          </a:p>
        </p:txBody>
      </p:sp>
      <p:pic>
        <p:nvPicPr>
          <p:cNvPr id="7" name="图片 6" descr="图表, 散点图, 箱线图&#10;&#10;描述已自动生成">
            <a:extLst>
              <a:ext uri="{FF2B5EF4-FFF2-40B4-BE49-F238E27FC236}">
                <a16:creationId xmlns:a16="http://schemas.microsoft.com/office/drawing/2014/main" id="{0F081E15-E579-6D7C-4B61-AC6FEB0B39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9476" y="1767829"/>
            <a:ext cx="4763585" cy="2578687"/>
          </a:xfrm>
          <a:prstGeom prst="rect">
            <a:avLst/>
          </a:prstGeom>
        </p:spPr>
      </p:pic>
    </p:spTree>
    <p:extLst>
      <p:ext uri="{BB962C8B-B14F-4D97-AF65-F5344CB8AC3E}">
        <p14:creationId xmlns:p14="http://schemas.microsoft.com/office/powerpoint/2010/main" val="23658689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1+#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1+#ppt_w/2"/>
                                          </p:val>
                                        </p:tav>
                                        <p:tav tm="100000">
                                          <p:val>
                                            <p:strVal val="#ppt_x"/>
                                          </p:val>
                                        </p:tav>
                                      </p:tavLst>
                                    </p:anim>
                                    <p:anim calcmode="lin" valueType="num">
                                      <p:cBhvr additive="base">
                                        <p:cTn id="16" dur="1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64820" y="594150"/>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pic>
        <p:nvPicPr>
          <p:cNvPr id="300014" name="image 300014"/>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08590" y="4635692"/>
            <a:ext cx="3638550" cy="2046684"/>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10"/>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Object 30007">
            <a:extLst>
              <a:ext uri="{FF2B5EF4-FFF2-40B4-BE49-F238E27FC236}">
                <a16:creationId xmlns:a16="http://schemas.microsoft.com/office/drawing/2014/main" id="{3C10C772-95BF-4038-AC94-08C8B948A1C1}"/>
              </a:ext>
            </a:extLst>
          </p:cNvPr>
          <p:cNvSpPr txBox="1"/>
          <p:nvPr/>
        </p:nvSpPr>
        <p:spPr>
          <a:xfrm>
            <a:off x="3720492" y="882650"/>
            <a:ext cx="4882202" cy="457200"/>
          </a:xfrm>
          <a:prstGeom prst="rect">
            <a:avLst/>
          </a:prstGeom>
        </p:spPr>
        <p:txBody>
          <a:bodyPr vert="horz" rtlCol="0" anchor="t" anchorCtr="0">
            <a:noAutofit/>
          </a:bodyPr>
          <a:lstStyle/>
          <a:p>
            <a:r>
              <a:rPr lang="en-US" altLang="zh-CN" sz="2800" b="1" dirty="0"/>
              <a:t>	</a:t>
            </a:r>
            <a:r>
              <a:rPr lang="en-US" altLang="zh-CN" sz="2800" b="1"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Cascade</a:t>
            </a:r>
            <a:r>
              <a:rPr lang="en-US" altLang="zh-CN" sz="2800" b="1" dirty="0"/>
              <a:t> </a:t>
            </a:r>
            <a:r>
              <a:rPr lang="en-US" altLang="zh-CN" sz="2800" b="1"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R-CNN</a:t>
            </a:r>
          </a:p>
        </p:txBody>
      </p:sp>
      <p:sp>
        <p:nvSpPr>
          <p:cNvPr id="19" name="文本框 18">
            <a:extLst>
              <a:ext uri="{FF2B5EF4-FFF2-40B4-BE49-F238E27FC236}">
                <a16:creationId xmlns:a16="http://schemas.microsoft.com/office/drawing/2014/main" id="{021D29DE-ADA0-4455-99E7-99805A7B6F33}"/>
              </a:ext>
            </a:extLst>
          </p:cNvPr>
          <p:cNvSpPr txBox="1"/>
          <p:nvPr/>
        </p:nvSpPr>
        <p:spPr>
          <a:xfrm>
            <a:off x="6587961" y="1386502"/>
            <a:ext cx="4471150" cy="5027851"/>
          </a:xfrm>
          <a:prstGeom prst="rect">
            <a:avLst/>
          </a:prstGeom>
          <a:noFill/>
        </p:spPr>
        <p:txBody>
          <a:bodyPr wrap="square">
            <a:spAutoFit/>
          </a:bodyPr>
          <a:lstStyle/>
          <a:p>
            <a:pPr>
              <a:lnSpc>
                <a:spcPct val="150000"/>
              </a:lnSpc>
            </a:pPr>
            <a:r>
              <a:rPr lang="en-US" altLang="zh-CN" sz="1800" dirty="0" err="1">
                <a:solidFill>
                  <a:prstClr val="black">
                    <a:lumMod val="65000"/>
                    <a:lumOff val="35000"/>
                  </a:prstClr>
                </a:solidFill>
                <a:latin typeface="华文细黑" panose="02010600040101010101" pitchFamily="2" charset="-122"/>
                <a:ea typeface="华文细黑" panose="02010600040101010101" pitchFamily="2" charset="-122"/>
              </a:rPr>
              <a:t>i</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区域是</a:t>
            </a:r>
            <a:r>
              <a:rPr lang="en-US" altLang="zh-CN" sz="1800" dirty="0" err="1">
                <a:solidFill>
                  <a:prstClr val="black">
                    <a:lumMod val="65000"/>
                    <a:lumOff val="35000"/>
                  </a:prstClr>
                </a:solidFill>
                <a:latin typeface="华文细黑" panose="02010600040101010101" pitchFamily="2" charset="-122"/>
                <a:ea typeface="华文细黑" panose="02010600040101010101" pitchFamily="2" charset="-122"/>
              </a:rPr>
              <a:t>fasterrcnn</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的主干网络，它能生成一张特征图，然后做一次卷积操作再生成一张特征图。</a:t>
            </a:r>
            <a:endParaRPr lang="en-US" altLang="zh-CN" sz="1800" dirty="0">
              <a:solidFill>
                <a:prstClr val="black">
                  <a:lumMod val="65000"/>
                  <a:lumOff val="35000"/>
                </a:prstClr>
              </a:solidFill>
              <a:latin typeface="华文细黑" panose="02010600040101010101" pitchFamily="2" charset="-122"/>
              <a:ea typeface="华文细黑" panose="02010600040101010101" pitchFamily="2" charset="-122"/>
            </a:endParaRPr>
          </a:p>
          <a:p>
            <a:pPr>
              <a:lnSpc>
                <a:spcPct val="150000"/>
              </a:lnSpc>
            </a:pP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B0</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是</a:t>
            </a: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RPN</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a:t>
            </a: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 Region Proposal Network </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）网络，会在原图像上生成各种感兴趣的框机器觉得框里有东西的，也叫候选框，</a:t>
            </a: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mask </a:t>
            </a:r>
            <a:r>
              <a:rPr lang="en-US" altLang="zh-CN" sz="1800" dirty="0" err="1">
                <a:solidFill>
                  <a:prstClr val="black">
                    <a:lumMod val="65000"/>
                    <a:lumOff val="35000"/>
                  </a:prstClr>
                </a:solidFill>
                <a:latin typeface="华文细黑" panose="02010600040101010101" pitchFamily="2" charset="-122"/>
                <a:ea typeface="华文细黑" panose="02010600040101010101" pitchFamily="2" charset="-122"/>
              </a:rPr>
              <a:t>rcnn</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里叫</a:t>
            </a:r>
            <a:r>
              <a:rPr lang="en-US" altLang="zh-CN" sz="1800" dirty="0" err="1">
                <a:solidFill>
                  <a:prstClr val="black">
                    <a:lumMod val="65000"/>
                    <a:lumOff val="35000"/>
                  </a:prstClr>
                </a:solidFill>
                <a:latin typeface="华文细黑" panose="02010600040101010101" pitchFamily="2" charset="-122"/>
                <a:ea typeface="华文细黑" panose="02010600040101010101" pitchFamily="2" charset="-122"/>
              </a:rPr>
              <a:t>roi</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a:t>
            </a:r>
            <a:endParaRPr lang="en-US" altLang="zh-CN" sz="1800" dirty="0">
              <a:solidFill>
                <a:prstClr val="black">
                  <a:lumMod val="65000"/>
                  <a:lumOff val="35000"/>
                </a:prstClr>
              </a:solidFill>
              <a:latin typeface="华文细黑" panose="02010600040101010101" pitchFamily="2" charset="-122"/>
              <a:ea typeface="华文细黑" panose="02010600040101010101" pitchFamily="2" charset="-122"/>
            </a:endParaRPr>
          </a:p>
          <a:p>
            <a:pPr>
              <a:lnSpc>
                <a:spcPct val="150000"/>
              </a:lnSpc>
            </a:pPr>
            <a:r>
              <a:rPr lang="zh-CN" altLang="en-US" dirty="0">
                <a:solidFill>
                  <a:prstClr val="black">
                    <a:lumMod val="65000"/>
                    <a:lumOff val="35000"/>
                  </a:prstClr>
                </a:solidFill>
                <a:latin typeface="华文细黑" panose="02010600040101010101" pitchFamily="2" charset="-122"/>
                <a:ea typeface="华文细黑" panose="02010600040101010101" pitchFamily="2" charset="-122"/>
              </a:rPr>
              <a:t>把</a:t>
            </a:r>
            <a:r>
              <a:rPr lang="en-US" altLang="zh-CN" dirty="0">
                <a:solidFill>
                  <a:prstClr val="black">
                    <a:lumMod val="65000"/>
                    <a:lumOff val="35000"/>
                  </a:prstClr>
                </a:solidFill>
                <a:latin typeface="华文细黑" panose="02010600040101010101" pitchFamily="2" charset="-122"/>
                <a:ea typeface="华文细黑" panose="02010600040101010101" pitchFamily="2" charset="-122"/>
              </a:rPr>
              <a:t>proposal </a:t>
            </a:r>
            <a:r>
              <a:rPr lang="en-US" altLang="zh-CN" dirty="0" err="1">
                <a:solidFill>
                  <a:prstClr val="black">
                    <a:lumMod val="65000"/>
                    <a:lumOff val="35000"/>
                  </a:prstClr>
                </a:solidFill>
                <a:latin typeface="华文细黑" panose="02010600040101010101" pitchFamily="2" charset="-122"/>
                <a:ea typeface="华文细黑" panose="02010600040101010101" pitchFamily="2" charset="-122"/>
              </a:rPr>
              <a:t>Bbox</a:t>
            </a:r>
            <a:r>
              <a:rPr lang="en-US" altLang="zh-CN" dirty="0">
                <a:solidFill>
                  <a:prstClr val="black">
                    <a:lumMod val="65000"/>
                    <a:lumOff val="35000"/>
                  </a:prstClr>
                </a:solidFill>
                <a:latin typeface="华文细黑" panose="02010600040101010101" pitchFamily="2" charset="-122"/>
                <a:ea typeface="华文细黑" panose="02010600040101010101" pitchFamily="2" charset="-122"/>
              </a:rPr>
              <a:t> B0</a:t>
            </a:r>
            <a:r>
              <a:rPr lang="zh-CN" altLang="en-US" dirty="0">
                <a:solidFill>
                  <a:prstClr val="black">
                    <a:lumMod val="65000"/>
                    <a:lumOff val="35000"/>
                  </a:prstClr>
                </a:solidFill>
                <a:latin typeface="华文细黑" panose="02010600040101010101" pitchFamily="2" charset="-122"/>
                <a:ea typeface="华文细黑" panose="02010600040101010101" pitchFamily="2" charset="-122"/>
              </a:rPr>
              <a:t>和特征图交给</a:t>
            </a:r>
            <a:r>
              <a:rPr lang="en-US" altLang="zh-CN" dirty="0" err="1">
                <a:solidFill>
                  <a:prstClr val="black">
                    <a:lumMod val="65000"/>
                    <a:lumOff val="35000"/>
                  </a:prstClr>
                </a:solidFill>
                <a:latin typeface="华文细黑" panose="02010600040101010101" pitchFamily="2" charset="-122"/>
                <a:ea typeface="华文细黑" panose="02010600040101010101" pitchFamily="2" charset="-122"/>
              </a:rPr>
              <a:t>roi</a:t>
            </a:r>
            <a:r>
              <a:rPr lang="en-US" altLang="zh-CN" dirty="0">
                <a:solidFill>
                  <a:prstClr val="black">
                    <a:lumMod val="65000"/>
                    <a:lumOff val="35000"/>
                  </a:prstClr>
                </a:solidFill>
                <a:latin typeface="华文细黑" panose="02010600040101010101" pitchFamily="2" charset="-122"/>
                <a:ea typeface="华文细黑" panose="02010600040101010101" pitchFamily="2" charset="-122"/>
              </a:rPr>
              <a:t> pooling</a:t>
            </a:r>
          </a:p>
          <a:p>
            <a:pPr>
              <a:lnSpc>
                <a:spcPct val="150000"/>
              </a:lnSpc>
            </a:pP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H1</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就是对各</a:t>
            </a: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proposal</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进行回归和分类得到</a:t>
            </a: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class1</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和回归后的</a:t>
            </a:r>
            <a:r>
              <a:rPr lang="en-US" altLang="zh-CN" sz="1800" dirty="0">
                <a:solidFill>
                  <a:prstClr val="black">
                    <a:lumMod val="65000"/>
                    <a:lumOff val="35000"/>
                  </a:prstClr>
                </a:solidFill>
                <a:latin typeface="华文细黑" panose="02010600040101010101" pitchFamily="2" charset="-122"/>
                <a:ea typeface="华文细黑" panose="02010600040101010101" pitchFamily="2" charset="-122"/>
              </a:rPr>
              <a:t>BBoxB1</a:t>
            </a:r>
            <a:r>
              <a:rPr lang="zh-CN" altLang="en-US" sz="1800" dirty="0">
                <a:solidFill>
                  <a:prstClr val="black">
                    <a:lumMod val="65000"/>
                    <a:lumOff val="35000"/>
                  </a:prstClr>
                </a:solidFill>
                <a:latin typeface="华文细黑" panose="02010600040101010101" pitchFamily="2" charset="-122"/>
                <a:ea typeface="华文细黑" panose="02010600040101010101" pitchFamily="2" charset="-122"/>
              </a:rPr>
              <a:t>参与下一段的 </a:t>
            </a:r>
            <a:r>
              <a:rPr lang="en-US" altLang="zh-CN" sz="1800" dirty="0" err="1">
                <a:solidFill>
                  <a:prstClr val="black">
                    <a:lumMod val="65000"/>
                    <a:lumOff val="35000"/>
                  </a:prstClr>
                </a:solidFill>
                <a:latin typeface="华文细黑" panose="02010600040101010101" pitchFamily="2" charset="-122"/>
                <a:ea typeface="华文细黑" panose="02010600040101010101" pitchFamily="2" charset="-122"/>
              </a:rPr>
              <a:t>roipooling</a:t>
            </a:r>
            <a:endParaRPr lang="zh-CN" altLang="en-US" sz="1800" dirty="0">
              <a:solidFill>
                <a:prstClr val="black">
                  <a:lumMod val="65000"/>
                  <a:lumOff val="35000"/>
                </a:prstClr>
              </a:solidFill>
              <a:latin typeface="华文细黑" panose="02010600040101010101" pitchFamily="2" charset="-122"/>
              <a:ea typeface="华文细黑" panose="02010600040101010101" pitchFamily="2" charset="-122"/>
            </a:endParaRPr>
          </a:p>
        </p:txBody>
      </p:sp>
      <p:pic>
        <p:nvPicPr>
          <p:cNvPr id="6" name="图片 5">
            <a:extLst>
              <a:ext uri="{FF2B5EF4-FFF2-40B4-BE49-F238E27FC236}">
                <a16:creationId xmlns:a16="http://schemas.microsoft.com/office/drawing/2014/main" id="{B9F297AD-086E-47E7-8AA1-FECC7505D4E4}"/>
              </a:ext>
            </a:extLst>
          </p:cNvPr>
          <p:cNvPicPr>
            <a:picLocks noChangeAspect="1"/>
          </p:cNvPicPr>
          <p:nvPr/>
        </p:nvPicPr>
        <p:blipFill>
          <a:blip r:embed="rId11"/>
          <a:stretch>
            <a:fillRect/>
          </a:stretch>
        </p:blipFill>
        <p:spPr>
          <a:xfrm>
            <a:off x="516369" y="1307231"/>
            <a:ext cx="1943371" cy="2210108"/>
          </a:xfrm>
          <a:prstGeom prst="rect">
            <a:avLst/>
          </a:prstGeom>
        </p:spPr>
      </p:pic>
      <p:pic>
        <p:nvPicPr>
          <p:cNvPr id="8" name="图片 7">
            <a:extLst>
              <a:ext uri="{FF2B5EF4-FFF2-40B4-BE49-F238E27FC236}">
                <a16:creationId xmlns:a16="http://schemas.microsoft.com/office/drawing/2014/main" id="{7AAAC9C8-94C1-435B-9C09-6AABF18496E9}"/>
              </a:ext>
            </a:extLst>
          </p:cNvPr>
          <p:cNvPicPr>
            <a:picLocks noChangeAspect="1"/>
          </p:cNvPicPr>
          <p:nvPr/>
        </p:nvPicPr>
        <p:blipFill>
          <a:blip r:embed="rId12"/>
          <a:stretch>
            <a:fillRect/>
          </a:stretch>
        </p:blipFill>
        <p:spPr>
          <a:xfrm>
            <a:off x="2370900" y="1923760"/>
            <a:ext cx="4305901" cy="2629267"/>
          </a:xfrm>
          <a:prstGeom prst="rect">
            <a:avLst/>
          </a:prstGeom>
        </p:spPr>
      </p:pic>
      <p:pic>
        <p:nvPicPr>
          <p:cNvPr id="10" name="图片 9">
            <a:extLst>
              <a:ext uri="{FF2B5EF4-FFF2-40B4-BE49-F238E27FC236}">
                <a16:creationId xmlns:a16="http://schemas.microsoft.com/office/drawing/2014/main" id="{F50529EE-639A-4A82-8DF0-0891275884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40904" y="4420385"/>
            <a:ext cx="4077053" cy="1577477"/>
          </a:xfrm>
          <a:prstGeom prst="rect">
            <a:avLst/>
          </a:prstGeom>
        </p:spPr>
      </p:pic>
    </p:spTree>
    <p:extLst>
      <p:ext uri="{BB962C8B-B14F-4D97-AF65-F5344CB8AC3E}">
        <p14:creationId xmlns:p14="http://schemas.microsoft.com/office/powerpoint/2010/main" val="3520435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9"/>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03" name="文本框 102">
            <a:extLst>
              <a:ext uri="{FF2B5EF4-FFF2-40B4-BE49-F238E27FC236}">
                <a16:creationId xmlns:a16="http://schemas.microsoft.com/office/drawing/2014/main" id="{BCA74744-BB92-4148-A63A-9D676506633C}"/>
              </a:ext>
            </a:extLst>
          </p:cNvPr>
          <p:cNvSpPr txBox="1"/>
          <p:nvPr/>
        </p:nvSpPr>
        <p:spPr>
          <a:xfrm>
            <a:off x="5211953" y="2434710"/>
            <a:ext cx="5687898" cy="457369"/>
          </a:xfrm>
          <a:prstGeom prst="rect">
            <a:avLst/>
          </a:prstGeom>
          <a:noFill/>
        </p:spPr>
        <p:txBody>
          <a:bodyPr wrap="square">
            <a:spAutoFit/>
          </a:bodyPr>
          <a:lstStyle/>
          <a:p>
            <a:pPr algn="ctr">
              <a:lnSpc>
                <a:spcPct val="150000"/>
              </a:lnSpc>
            </a:pP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全部工程的文件夹目录</a:t>
            </a:r>
          </a:p>
        </p:txBody>
      </p:sp>
      <p:sp>
        <p:nvSpPr>
          <p:cNvPr id="104" name="Object 30007">
            <a:extLst>
              <a:ext uri="{FF2B5EF4-FFF2-40B4-BE49-F238E27FC236}">
                <a16:creationId xmlns:a16="http://schemas.microsoft.com/office/drawing/2014/main" id="{AA64B33C-1C9E-4984-80E2-780B8A4C68B3}"/>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所有模型介绍</a:t>
            </a:r>
          </a:p>
        </p:txBody>
      </p:sp>
      <p:pic>
        <p:nvPicPr>
          <p:cNvPr id="16" name="图片 15"/>
          <p:cNvPicPr>
            <a:picLocks noChangeAspect="1"/>
          </p:cNvPicPr>
          <p:nvPr/>
        </p:nvPicPr>
        <p:blipFill>
          <a:blip r:embed="rId11"/>
          <a:stretch>
            <a:fillRect/>
          </a:stretch>
        </p:blipFill>
        <p:spPr>
          <a:xfrm>
            <a:off x="1098550" y="1398345"/>
            <a:ext cx="4050141" cy="4522657"/>
          </a:xfrm>
          <a:prstGeom prst="rect">
            <a:avLst/>
          </a:prstGeom>
        </p:spPr>
      </p:pic>
      <p:sp>
        <p:nvSpPr>
          <p:cNvPr id="17" name="文本框 16">
            <a:extLst>
              <a:ext uri="{FF2B5EF4-FFF2-40B4-BE49-F238E27FC236}">
                <a16:creationId xmlns:a16="http://schemas.microsoft.com/office/drawing/2014/main" id="{BCA74744-BB92-4148-A63A-9D676506633C}"/>
              </a:ext>
            </a:extLst>
          </p:cNvPr>
          <p:cNvSpPr txBox="1"/>
          <p:nvPr/>
        </p:nvSpPr>
        <p:spPr>
          <a:xfrm>
            <a:off x="5211953" y="4560155"/>
            <a:ext cx="5687898" cy="1288366"/>
          </a:xfrm>
          <a:prstGeom prst="rect">
            <a:avLst/>
          </a:prstGeom>
          <a:noFill/>
        </p:spPr>
        <p:txBody>
          <a:bodyPr wrap="square">
            <a:spAutoFit/>
          </a:bodyPr>
          <a:lstStyle/>
          <a:p>
            <a:pPr algn="ctr">
              <a:lnSpc>
                <a:spcPct val="150000"/>
              </a:lnSpc>
            </a:pP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项目代码上传</a:t>
            </a:r>
            <a:r>
              <a:rPr lang="en-US" altLang="zh-CN" sz="1800" dirty="0" err="1">
                <a:solidFill>
                  <a:schemeClr val="tx1">
                    <a:lumMod val="75000"/>
                    <a:lumOff val="25000"/>
                  </a:schemeClr>
                </a:solidFill>
                <a:latin typeface="华文细黑" panose="02010600040101010101" pitchFamily="2" charset="-122"/>
                <a:ea typeface="华文细黑" panose="02010600040101010101" pitchFamily="2" charset="-122"/>
              </a:rPr>
              <a:t>github</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网址：</a:t>
            </a: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https://github.com/LiuShuLiang-cn/Pathological_Image_Cell_Segmentation</a:t>
            </a:r>
            <a:endPar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18703163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CC5FCB-AC0C-4983-9E77-0A35B6B86651}"/>
              </a:ext>
            </a:extLst>
          </p:cNvPr>
          <p:cNvGrpSpPr/>
          <p:nvPr/>
        </p:nvGrpSpPr>
        <p:grpSpPr>
          <a:xfrm>
            <a:off x="425450" y="636972"/>
            <a:ext cx="11341100" cy="5846378"/>
            <a:chOff x="1384300" y="1289050"/>
            <a:chExt cx="9632950" cy="4476750"/>
          </a:xfrm>
        </p:grpSpPr>
        <p:pic>
          <p:nvPicPr>
            <p:cNvPr id="30003" name="image 30003"/>
            <p:cNvPicPr>
              <a:picLocks noChangeAspect="1"/>
            </p:cNvPicPr>
            <p:nvPr/>
          </p:nvPicPr>
          <p:blipFill>
            <a:blip r:embed="rId3"/>
            <a:srcRect/>
            <a:stretch>
              <a:fillRect/>
            </a:stretch>
          </p:blipFill>
          <p:spPr>
            <a:xfrm>
              <a:off x="1549400" y="1441450"/>
              <a:ext cx="9467850" cy="4324350"/>
            </a:xfrm>
            <a:prstGeom prst="rect">
              <a:avLst/>
            </a:prstGeom>
          </p:spPr>
        </p:pic>
        <p:pic>
          <p:nvPicPr>
            <p:cNvPr id="30004" name="image 30004"/>
            <p:cNvPicPr>
              <a:picLocks noChangeAspect="1"/>
            </p:cNvPicPr>
            <p:nvPr/>
          </p:nvPicPr>
          <p:blipFill>
            <a:blip r:embed="rId4"/>
            <a:srcRect/>
            <a:stretch>
              <a:fillRect/>
            </a:stretch>
          </p:blipFill>
          <p:spPr>
            <a:xfrm>
              <a:off x="1384300" y="1289050"/>
              <a:ext cx="9467850" cy="4324350"/>
            </a:xfrm>
            <a:prstGeom prst="rect">
              <a:avLst/>
            </a:prstGeom>
          </p:spPr>
        </p:pic>
      </p:grpSp>
      <p:pic>
        <p:nvPicPr>
          <p:cNvPr id="30008" name="image 30008"/>
          <p:cNvPicPr>
            <a:picLocks noChangeAspect="1"/>
          </p:cNvPicPr>
          <p:nvPr/>
        </p:nvPicPr>
        <p:blipFill>
          <a:blip r:embed="rId5"/>
          <a:srcRect/>
          <a:stretch>
            <a:fillRect/>
          </a:stretch>
        </p:blipFill>
        <p:spPr>
          <a:xfrm>
            <a:off x="2972803" y="374650"/>
            <a:ext cx="1117600" cy="1117600"/>
          </a:xfrm>
          <a:prstGeom prst="rect">
            <a:avLst/>
          </a:prstGeom>
        </p:spPr>
      </p:pic>
      <p:pic>
        <p:nvPicPr>
          <p:cNvPr id="300010" name="image 300010"/>
          <p:cNvPicPr>
            <a:picLocks noChangeAspect="1"/>
          </p:cNvPicPr>
          <p:nvPr/>
        </p:nvPicPr>
        <p:blipFill>
          <a:blip r:embed="rId6"/>
          <a:srcRect/>
          <a:stretch>
            <a:fillRect/>
          </a:stretch>
        </p:blipFill>
        <p:spPr>
          <a:xfrm>
            <a:off x="4838700" y="6045200"/>
            <a:ext cx="527050" cy="438150"/>
          </a:xfrm>
          <a:prstGeom prst="rect">
            <a:avLst/>
          </a:prstGeom>
        </p:spPr>
      </p:pic>
      <p:pic>
        <p:nvPicPr>
          <p:cNvPr id="300011" name="image 300011"/>
          <p:cNvPicPr>
            <a:picLocks noChangeAspect="1"/>
          </p:cNvPicPr>
          <p:nvPr/>
        </p:nvPicPr>
        <p:blipFill>
          <a:blip r:embed="rId7"/>
          <a:srcRect/>
          <a:stretch>
            <a:fillRect/>
          </a:stretch>
        </p:blipFill>
        <p:spPr>
          <a:xfrm>
            <a:off x="11283950" y="1847850"/>
            <a:ext cx="482600" cy="476250"/>
          </a:xfrm>
          <a:prstGeom prst="rect">
            <a:avLst/>
          </a:prstGeom>
        </p:spPr>
      </p:pic>
      <p:pic>
        <p:nvPicPr>
          <p:cNvPr id="300012" name="image 300012"/>
          <p:cNvPicPr>
            <a:picLocks noChangeAspect="1"/>
          </p:cNvPicPr>
          <p:nvPr/>
        </p:nvPicPr>
        <p:blipFill>
          <a:blip r:embed="rId8"/>
          <a:srcRect/>
          <a:stretch>
            <a:fillRect/>
          </a:stretch>
        </p:blipFill>
        <p:spPr>
          <a:xfrm>
            <a:off x="1098550" y="698500"/>
            <a:ext cx="533400" cy="412750"/>
          </a:xfrm>
          <a:prstGeom prst="rect">
            <a:avLst/>
          </a:prstGeom>
        </p:spPr>
      </p:pic>
      <p:grpSp>
        <p:nvGrpSpPr>
          <p:cNvPr id="4" name="组合 3">
            <a:extLst>
              <a:ext uri="{FF2B5EF4-FFF2-40B4-BE49-F238E27FC236}">
                <a16:creationId xmlns:a16="http://schemas.microsoft.com/office/drawing/2014/main" id="{13D73B81-2694-41BD-9ED5-D30562BBE68C}"/>
              </a:ext>
            </a:extLst>
          </p:cNvPr>
          <p:cNvGrpSpPr/>
          <p:nvPr/>
        </p:nvGrpSpPr>
        <p:grpSpPr>
          <a:xfrm>
            <a:off x="8872955" y="-696528"/>
            <a:ext cx="2540000" cy="1917700"/>
            <a:chOff x="7766050" y="-868956"/>
            <a:chExt cx="2540000" cy="1917700"/>
          </a:xfrm>
        </p:grpSpPr>
        <p:pic>
          <p:nvPicPr>
            <p:cNvPr id="300013" name="image 300013"/>
            <p:cNvPicPr>
              <a:picLocks noChangeAspect="1"/>
            </p:cNvPicPr>
            <p:nvPr/>
          </p:nvPicPr>
          <p:blipFill>
            <a:blip r:embed="rId9"/>
            <a:srcRect/>
            <a:stretch>
              <a:fillRect/>
            </a:stretch>
          </p:blipFill>
          <p:spPr>
            <a:xfrm>
              <a:off x="7766050" y="-868956"/>
              <a:ext cx="2540000" cy="1917700"/>
            </a:xfrm>
            <a:prstGeom prst="rect">
              <a:avLst/>
            </a:prstGeom>
          </p:spPr>
        </p:pic>
        <p:sp>
          <p:nvSpPr>
            <p:cNvPr id="2" name="矩形 1">
              <a:extLst>
                <a:ext uri="{FF2B5EF4-FFF2-40B4-BE49-F238E27FC236}">
                  <a16:creationId xmlns:a16="http://schemas.microsoft.com/office/drawing/2014/main" id="{2F7CDDD6-FF89-4964-98EA-204A45D85A48}"/>
                </a:ext>
              </a:extLst>
            </p:cNvPr>
            <p:cNvSpPr/>
            <p:nvPr/>
          </p:nvSpPr>
          <p:spPr>
            <a:xfrm rot="19267535">
              <a:off x="8498640" y="-256675"/>
              <a:ext cx="1074821"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7757E33E-4AE3-4E53-BC34-65182BA025E7}"/>
              </a:ext>
            </a:extLst>
          </p:cNvPr>
          <p:cNvPicPr>
            <a:picLocks noChangeAspect="1"/>
          </p:cNvPicPr>
          <p:nvPr/>
        </p:nvPicPr>
        <p:blipFill>
          <a:blip r:embed="rId10"/>
          <a:stretch>
            <a:fillRect/>
          </a:stretch>
        </p:blipFill>
        <p:spPr>
          <a:xfrm>
            <a:off x="5367048" y="1492250"/>
            <a:ext cx="5916902" cy="4456887"/>
          </a:xfrm>
          <a:prstGeom prst="rect">
            <a:avLst/>
          </a:prstGeom>
        </p:spPr>
      </p:pic>
      <p:pic>
        <p:nvPicPr>
          <p:cNvPr id="15" name="image 30009">
            <a:extLst>
              <a:ext uri="{FF2B5EF4-FFF2-40B4-BE49-F238E27FC236}">
                <a16:creationId xmlns:a16="http://schemas.microsoft.com/office/drawing/2014/main" id="{FB6072C7-0932-4BF6-AEA8-2D6DF9B37CB2}"/>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flipH="1">
            <a:off x="9825230" y="4819164"/>
            <a:ext cx="2891750" cy="2038836"/>
          </a:xfrm>
          <a:prstGeom prst="rect">
            <a:avLst/>
          </a:prstGeom>
        </p:spPr>
      </p:pic>
      <p:sp>
        <p:nvSpPr>
          <p:cNvPr id="103" name="文本框 102">
            <a:extLst>
              <a:ext uri="{FF2B5EF4-FFF2-40B4-BE49-F238E27FC236}">
                <a16:creationId xmlns:a16="http://schemas.microsoft.com/office/drawing/2014/main" id="{BCA74744-BB92-4148-A63A-9D676506633C}"/>
              </a:ext>
            </a:extLst>
          </p:cNvPr>
          <p:cNvSpPr txBox="1"/>
          <p:nvPr/>
        </p:nvSpPr>
        <p:spPr>
          <a:xfrm>
            <a:off x="619826" y="2184423"/>
            <a:ext cx="5016616" cy="2119363"/>
          </a:xfrm>
          <a:prstGeom prst="rect">
            <a:avLst/>
          </a:prstGeom>
          <a:noFill/>
        </p:spPr>
        <p:txBody>
          <a:bodyPr wrap="square">
            <a:spAutoFit/>
          </a:bodyPr>
          <a:lstStyle/>
          <a:p>
            <a:pPr algn="ctr">
              <a:lnSpc>
                <a:spcPct val="150000"/>
              </a:lnSpc>
            </a:pP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Mask R-CNN</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a:t>
            </a:r>
            <a:r>
              <a:rPr lang="en-US" altLang="zh-CN" sz="1800" dirty="0">
                <a:solidFill>
                  <a:schemeClr val="tx1">
                    <a:lumMod val="75000"/>
                    <a:lumOff val="25000"/>
                  </a:schemeClr>
                </a:solidFill>
                <a:latin typeface="华文细黑" panose="02010600040101010101" pitchFamily="2" charset="-122"/>
                <a:ea typeface="华文细黑" panose="02010600040101010101" pitchFamily="2" charset="-122"/>
              </a:rPr>
              <a:t>Cascade Mask-RCNN</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a:t>
            </a:r>
            <a:r>
              <a:rPr lang="en-US" altLang="zh-CN" sz="1800" dirty="0" err="1">
                <a:solidFill>
                  <a:schemeClr val="tx1">
                    <a:lumMod val="75000"/>
                    <a:lumOff val="25000"/>
                  </a:schemeClr>
                </a:solidFill>
                <a:latin typeface="华文细黑" panose="02010600040101010101" pitchFamily="2" charset="-122"/>
                <a:ea typeface="华文细黑" panose="02010600040101010101" pitchFamily="2" charset="-122"/>
              </a:rPr>
              <a:t>Condinst</a:t>
            </a:r>
            <a:r>
              <a:rPr lang="zh-CN" altLang="en-US" sz="1800" dirty="0">
                <a:solidFill>
                  <a:schemeClr val="tx1">
                    <a:lumMod val="75000"/>
                    <a:lumOff val="25000"/>
                  </a:schemeClr>
                </a:solidFill>
                <a:latin typeface="华文细黑" panose="02010600040101010101" pitchFamily="2" charset="-122"/>
                <a:ea typeface="华文细黑" panose="02010600040101010101" pitchFamily="2" charset="-122"/>
              </a:rPr>
              <a:t>是实例分割中近些年来比较优秀的模型。它们在目标检测和实例分割任务上取得了显著的成果，在刚刚结束的计算机视觉课上，我们也已经尝试过这几种模型了。</a:t>
            </a:r>
          </a:p>
        </p:txBody>
      </p:sp>
      <p:sp>
        <p:nvSpPr>
          <p:cNvPr id="104" name="Object 30007">
            <a:extLst>
              <a:ext uri="{FF2B5EF4-FFF2-40B4-BE49-F238E27FC236}">
                <a16:creationId xmlns:a16="http://schemas.microsoft.com/office/drawing/2014/main" id="{AA64B33C-1C9E-4984-80E2-780B8A4C68B3}"/>
              </a:ext>
            </a:extLst>
          </p:cNvPr>
          <p:cNvSpPr txBox="1"/>
          <p:nvPr/>
        </p:nvSpPr>
        <p:spPr>
          <a:xfrm>
            <a:off x="3955629" y="838951"/>
            <a:ext cx="4882202" cy="457200"/>
          </a:xfrm>
          <a:prstGeom prst="rect">
            <a:avLst/>
          </a:prstGeom>
        </p:spPr>
        <p:txBody>
          <a:bodyPr vert="horz" rtlCol="0" anchor="t" anchorCtr="0">
            <a:noAutofit/>
          </a:bodyPr>
          <a:lstStyle/>
          <a:p>
            <a:pPr algn="ctr">
              <a:lnSpc>
                <a:spcPct val="100000"/>
              </a:lnSpc>
            </a:pPr>
            <a:r>
              <a:rPr lang="zh-CN" altLang="en-US" sz="2800" dirty="0">
                <a:solidFill>
                  <a:srgbClr val="141414">
                    <a:alpha val="100000"/>
                  </a:srgbClr>
                </a:solidFill>
                <a:latin typeface="专业字体设计服务/WWW.ZTSGC.COM/" panose="02000000000000000000" pitchFamily="2" charset="-122"/>
                <a:ea typeface="专业字体设计服务/WWW.ZTSGC.COM/" panose="02000000000000000000" pitchFamily="2" charset="-122"/>
              </a:rPr>
              <a:t>所有模型介绍</a:t>
            </a:r>
          </a:p>
        </p:txBody>
      </p:sp>
    </p:spTree>
    <p:extLst>
      <p:ext uri="{BB962C8B-B14F-4D97-AF65-F5344CB8AC3E}">
        <p14:creationId xmlns:p14="http://schemas.microsoft.com/office/powerpoint/2010/main" val="11925456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视频"/>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2246</TotalTime>
  <Words>2704</Words>
  <Application>Microsoft Office PowerPoint</Application>
  <PresentationFormat>宽屏</PresentationFormat>
  <Paragraphs>215</Paragraphs>
  <Slides>37</Slides>
  <Notes>37</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37</vt:i4>
      </vt:variant>
    </vt:vector>
  </HeadingPairs>
  <TitlesOfParts>
    <vt:vector size="42" baseType="lpstr">
      <vt:lpstr>等线</vt:lpstr>
      <vt:lpstr>华文细黑</vt:lpstr>
      <vt:lpstr>专业字体设计服务/WWW.ZTSGC.COM/</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10-视频</dc:title>
  <dc:creator>陈 西</dc:creator>
  <cp:lastModifiedBy>Windows 用户</cp:lastModifiedBy>
  <cp:revision>353</cp:revision>
  <dcterms:created xsi:type="dcterms:W3CDTF">2019-06-19T07:08:56Z</dcterms:created>
  <dcterms:modified xsi:type="dcterms:W3CDTF">2023-07-14T02:52:33Z</dcterms:modified>
</cp:coreProperties>
</file>